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65" r:id="rId2"/>
    <p:sldId id="337" r:id="rId3"/>
    <p:sldId id="324" r:id="rId4"/>
    <p:sldId id="268" r:id="rId5"/>
    <p:sldId id="290" r:id="rId6"/>
    <p:sldId id="338" r:id="rId7"/>
    <p:sldId id="339" r:id="rId8"/>
    <p:sldId id="340" r:id="rId9"/>
    <p:sldId id="341" r:id="rId10"/>
    <p:sldId id="342" r:id="rId11"/>
    <p:sldId id="291" r:id="rId12"/>
    <p:sldId id="343" r:id="rId13"/>
    <p:sldId id="345" r:id="rId14"/>
    <p:sldId id="350" r:id="rId15"/>
    <p:sldId id="348" r:id="rId16"/>
    <p:sldId id="353" r:id="rId17"/>
    <p:sldId id="354" r:id="rId18"/>
    <p:sldId id="355" r:id="rId19"/>
    <p:sldId id="325" r:id="rId20"/>
    <p:sldId id="326" r:id="rId21"/>
    <p:sldId id="356" r:id="rId22"/>
    <p:sldId id="328" r:id="rId23"/>
    <p:sldId id="334" r:id="rId24"/>
    <p:sldId id="357" r:id="rId25"/>
    <p:sldId id="358" r:id="rId26"/>
    <p:sldId id="359" r:id="rId27"/>
    <p:sldId id="360" r:id="rId28"/>
    <p:sldId id="361" r:id="rId29"/>
    <p:sldId id="362" r:id="rId30"/>
    <p:sldId id="363" r:id="rId31"/>
    <p:sldId id="364" r:id="rId32"/>
    <p:sldId id="366" r:id="rId33"/>
    <p:sldId id="367" r:id="rId34"/>
    <p:sldId id="368" r:id="rId35"/>
    <p:sldId id="369" r:id="rId36"/>
    <p:sldId id="296" r:id="rId37"/>
    <p:sldId id="289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6E8"/>
    <a:srgbClr val="EBF1F9"/>
    <a:srgbClr val="B28659"/>
    <a:srgbClr val="E5D8C9"/>
    <a:srgbClr val="FDC467"/>
    <a:srgbClr val="05264E"/>
    <a:srgbClr val="3F668F"/>
    <a:srgbClr val="4A7ECA"/>
    <a:srgbClr val="E8CFBF"/>
    <a:srgbClr val="FDCCA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71654" autoAdjust="0"/>
  </p:normalViewPr>
  <p:slideViewPr>
    <p:cSldViewPr snapToGrid="0" showGuides="1">
      <p:cViewPr varScale="1">
        <p:scale>
          <a:sx n="82" d="100"/>
          <a:sy n="82" d="100"/>
        </p:scale>
        <p:origin x="715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3T10:58:47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24575,'2453'0'0,"-2426"2"0,0 1 0,1 1 0,34 10 0,-30-6 0,60 6 0,-92-14 0,28 1 0,-1 2 0,0 0 0,0 2 0,27 8 0,-48-11 0,0 0 0,-1 0 0,1 0 0,0 1 0,-1 0 0,0 0 0,0 0 0,0 1 0,0 0 0,0 0 0,0 0 0,-1 0 0,0 1 0,0 0 0,0-1 0,-1 2 0,0-1 0,0 0 0,0 1 0,0-1 0,-1 1 0,0 0 0,3 11 0,-1 27 0,-1 1 0,-2 0 0,-7 65 0,1 4 0,2-22 0,7 172 0,-2-247 0,2 1 0,0-1 0,2 0 0,0 0 0,13 27 0,-9-24 0,-2 0 0,-1 0 0,6 22 0,36 135 0,-1-5 0,-47-165 0,0 0 0,1 0 0,0 0 0,1 0 0,-1-1 0,1 1 0,0-1 0,1 0 0,0 0 0,0 0 0,0 0 0,0-1 0,1 1 0,0-1 0,7 6 0,-4-7 0,0 0 0,0 0 0,1 0 0,-1-1 0,1 0 0,0 0 0,-1-1 0,1-1 0,0 1 0,0-1 0,14-1 0,177-4 0,52 3 0,-77 31 0,-129-20 0,-29-5 0,0 0 0,-1 1 0,0 0 0,26 16 0,-29-14 0,1-1 0,0 0 0,0-1 0,1-1 0,0 0 0,20 3 0,-10-5 0,13 2 0,-1 1 0,-1 1 0,55 19 0,-56-14 0,0-2 0,1-1 0,0-2 0,72 4 0,152-12 0,-109-2 0,-55 1 0,118 5 0,-206-3 0,0 1 0,0 0 0,0 0 0,-1 1 0,1 0 0,0 1 0,-1-1 0,0 1 0,14 8 0,-18-3-1365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3T10:58:57.0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5442 1 24575,'-493'0'0,"465"1"0,1 2 0,0 1 0,-35 10 0,30-6 0,-60 6 0,-387-10 0,245-7 0,-880 3 0,1106 0 0,0 0 0,0 0 0,0 1 0,0 0 0,0 0 0,0 1 0,0 0 0,-15 7 0,20-7 0,-1 0 0,1 1 0,0-1 0,0 1 0,0 0 0,0 0 0,0 0 0,1 0 0,-1 0 0,1 0 0,0 1 0,0-1 0,0 1 0,0 0 0,1 0 0,-1 0 0,1-1 0,0 1 0,-1 8 0,-3 33 0,2-1 0,2 1 0,7 65 0,0 5 0,-6 420 0,0-520 0,-1-1 0,-1-1 0,0 1 0,-1 0 0,-1 0 0,0-1 0,0 0 0,-2 0 0,-6 13 0,-10 12 0,-41 54 0,8-14 0,31-45 0,-1-1 0,-33 31 0,27-29 0,-30 40 0,55-66 0,0-2 0,-1 1 0,0-1 0,0 0 0,0 0 0,-1-1 0,0 0 0,0 0 0,0 0 0,0-2 0,-1 1 0,0-1 0,0 0 0,0 0 0,0-1 0,0-1 0,-11 1 0,-11 1 0,-1-2 0,0-1 0,-53-8 0,-19-15 0,77 16 0,0 1 0,-43-5 0,-78 9 0,98 3 0,1-2 0,-1-2 0,-53-10 0,34 1 0,0 2 0,-75 1 0,-144 11 0,100 1 0,-418-3-1365,587 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AA65EA-7CC2-4606-9F91-C4DAE2776A80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046F8-9B5C-4287-BF3D-9B6B1A8DE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321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723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660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5821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1939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6412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723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85204-7169-4B4A-0D4D-E2F1950C4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5A8A09-B137-DFA5-01BF-DC2502EADE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77F15E-B3A3-EFDA-98C0-5D2F663DB7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E82804-D986-F315-EE46-176CEE251F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322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977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37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736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258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359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859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3219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396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B6B7-9287-7501-CDA6-8356E75D1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1D7789-CFE6-22C9-EB44-6E3D7665C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BCA949-B4EE-25C2-426F-595ACA294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007A88-52D3-3EFF-6853-3025E40E3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6BC29-0782-692B-304F-89DC72FBA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681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9D579-00AE-5EB2-F99B-B5118D1A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55C236-4919-F27E-161B-2618B810E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50B109-2960-D7CB-5E6F-57AECDDDF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1F961B-86A3-5132-CCE4-45ED29E16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1260B2-A146-9DBC-FB7C-6F60E73FF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64D54C-F997-D8B8-74D2-AB628B04D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163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8DFA3-D2CC-FBAB-2AE8-7A314CAD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D4F396-6EAC-6880-AA87-59D44962F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D042A8-CF81-6626-654A-EE5786EAC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3A36F7-0E5B-DBD2-EF15-F210CCA6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C8737-238B-D8A9-1420-12802A9D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200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84FF23-7ABB-49BB-D119-51FE28A2E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BDEF98-4A52-6662-C087-4190721C5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659EE8-A640-0457-20DC-92E4B93F7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C4BB77-F193-DE60-5953-7CA99061C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CD83F9-8415-B2E6-F442-879A4C96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287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51A7B-D5FE-E441-1503-91AF076D6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000A57-4BB1-90D7-9A6F-399D5430C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3EAFB6-44BA-E6B2-C394-EB915A575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94A2A9-EF85-F2CE-0E94-15AC95BC5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D47C0A-61DE-4EB3-4C1C-FDA46671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439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154BB-20A3-CAF0-686B-B87A7432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FB4176-3627-D703-6C6F-BF6938C7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68E5FC-7C90-5052-94EC-78ABBF81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6C6064-42CE-B7E9-D268-47E8C8E8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5A491B-103B-2BEB-4AFA-C1149FE1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82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1A283-EE82-2C1A-3DA4-5131DF8D8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9504A-82A1-8D8D-DB0C-A3F6CE009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C1AA47-FE1A-F9B3-105E-E3DE94411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2B48DB-2625-D595-9982-4E277A909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60D0E9-6408-E72F-5A9E-02D559090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63F2CC-AC0B-8AD8-60B2-0C974AAA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799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39A44-D23A-E98F-5492-82E39FEA5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ED3B6F-DAB5-38C5-EAB5-332D1F797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D0471C-09F6-6FBC-00AE-7D7683D53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C3F245-0C6E-5337-99FE-2DB8E13CA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413AE-1364-179C-0373-36D252B32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704AEA-C494-2E03-3B01-73CE7B7F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56CD5B-6725-83FA-35FC-6319E8707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B4BA56-7D94-13F6-4971-F4E916F8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2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46BDB7-52D3-4377-FC5B-806634CA3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58B586-6E44-28D3-3558-CEB38859F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A1FB35-9E80-F6A9-5490-14E8FAF50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A01088-6933-5538-11A5-6BB49279F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162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853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C51DE-5A41-F314-C453-F725B45A9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9DD596-2CCB-3461-E3EE-D89B9E917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9492C6-90F1-1929-CD62-B6132DDA3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041367-1003-D118-3265-9249393BC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068455-54A1-1FAB-47F3-AEEB17574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2310E8-74A8-D020-ECCC-362B07437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206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1D6A35-C29A-91D9-7077-51A94C9D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898BF4-8F32-286F-7AF2-A0029B68C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2434C5-2B47-D752-A204-67601BFAC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7CD8D-5FF8-45F7-B5D9-86A8A4C3B6A4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22951-7931-3231-4230-D2618278F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4E29E1-F9E7-D4A1-6075-B039DA756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683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customXml" Target="../ink/ink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angkyu.tistory.com/110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erdcloud.com/" TargetMode="Externa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일렉트릭 블루, 스크린샷, 마조렐 블루, 사각형이(가) 표시된 사진&#10;&#10;자동 생성된 설명">
            <a:extLst>
              <a:ext uri="{FF2B5EF4-FFF2-40B4-BE49-F238E27FC236}">
                <a16:creationId xmlns:a16="http://schemas.microsoft.com/office/drawing/2014/main" id="{7BE6E4B8-7A1C-0C8B-910B-3ADD70DA3E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AA2631-352C-65FE-0219-3B4174D002DE}"/>
              </a:ext>
            </a:extLst>
          </p:cNvPr>
          <p:cNvSpPr txBox="1"/>
          <p:nvPr/>
        </p:nvSpPr>
        <p:spPr>
          <a:xfrm>
            <a:off x="2873125" y="2767280"/>
            <a:ext cx="64457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chemeClr val="bg1"/>
                </a:solidFill>
              </a:rPr>
              <a:t>Database </a:t>
            </a:r>
            <a:r>
              <a:rPr lang="ko-KR" altLang="en-US" sz="8000" b="1" dirty="0">
                <a:solidFill>
                  <a:schemeClr val="bg1"/>
                </a:solidFill>
              </a:rPr>
              <a:t>교육</a:t>
            </a:r>
            <a:endParaRPr lang="en-US" altLang="ko-KR" sz="8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D3EC3-3C78-52B6-A885-B7CACDBE48C7}"/>
              </a:ext>
            </a:extLst>
          </p:cNvPr>
          <p:cNvSpPr txBox="1"/>
          <p:nvPr/>
        </p:nvSpPr>
        <p:spPr>
          <a:xfrm>
            <a:off x="4400661" y="5189586"/>
            <a:ext cx="3390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교육부장   </a:t>
            </a:r>
            <a:r>
              <a:rPr lang="en-US" altLang="ko-KR" sz="2800" dirty="0">
                <a:solidFill>
                  <a:schemeClr val="bg1"/>
                </a:solidFill>
              </a:rPr>
              <a:t>20 </a:t>
            </a:r>
            <a:r>
              <a:rPr lang="ko-KR" altLang="en-US" sz="2800" dirty="0">
                <a:solidFill>
                  <a:schemeClr val="bg1"/>
                </a:solidFill>
              </a:rPr>
              <a:t>이어진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FE2250-E268-44F1-68C7-59038360A76B}"/>
              </a:ext>
            </a:extLst>
          </p:cNvPr>
          <p:cNvSpPr txBox="1"/>
          <p:nvPr/>
        </p:nvSpPr>
        <p:spPr>
          <a:xfrm>
            <a:off x="4014336" y="2059394"/>
            <a:ext cx="4163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2024</a:t>
            </a:r>
            <a:r>
              <a:rPr lang="ko-KR" altLang="en-US" sz="4000" b="1" dirty="0">
                <a:solidFill>
                  <a:schemeClr val="bg1"/>
                </a:solidFill>
              </a:rPr>
              <a:t>학년도 </a:t>
            </a:r>
            <a:r>
              <a:rPr lang="en-US" altLang="ko-KR" sz="4000" b="1" dirty="0">
                <a:solidFill>
                  <a:schemeClr val="bg1"/>
                </a:solidFill>
              </a:rPr>
              <a:t>2</a:t>
            </a:r>
            <a:r>
              <a:rPr lang="ko-KR" altLang="en-US" sz="4000" b="1" dirty="0">
                <a:solidFill>
                  <a:schemeClr val="bg1"/>
                </a:solidFill>
              </a:rPr>
              <a:t>학기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4F4FDB-5D76-A9C5-A013-305A5CCD8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397" y="960527"/>
            <a:ext cx="2949196" cy="9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1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9DF27-2686-9AD9-AC55-21DC7258E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40EAE77-26E7-F955-B42B-31D50B1F3442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5DD6BB-CFDC-C5E1-8102-08FE410A34C8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1E8D1-8E9E-E661-DDBB-71C3571E067A}"/>
              </a:ext>
            </a:extLst>
          </p:cNvPr>
          <p:cNvSpPr txBox="1"/>
          <p:nvPr/>
        </p:nvSpPr>
        <p:spPr>
          <a:xfrm>
            <a:off x="1724063" y="536865"/>
            <a:ext cx="48301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관계 모델의 주요 요소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081DDC-98C7-37DD-5D98-2A87CC33B8A6}"/>
              </a:ext>
            </a:extLst>
          </p:cNvPr>
          <p:cNvSpPr txBox="1"/>
          <p:nvPr/>
        </p:nvSpPr>
        <p:spPr>
          <a:xfrm>
            <a:off x="583068" y="5487793"/>
            <a:ext cx="1138154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/>
              <a:t>도메인</a:t>
            </a:r>
            <a:endParaRPr lang="en-US" altLang="ko-KR" sz="2500" dirty="0"/>
          </a:p>
          <a:p>
            <a:r>
              <a:rPr lang="ko-KR" altLang="en-US" sz="2500" dirty="0"/>
              <a:t>각 속성이 가질 수 있는 값들의 범위를 정의한다</a:t>
            </a:r>
            <a:r>
              <a:rPr lang="en-US" altLang="ko-KR" sz="2500" dirty="0"/>
              <a:t>.</a:t>
            </a:r>
          </a:p>
          <a:p>
            <a:r>
              <a:rPr lang="en-US" altLang="ko-KR" sz="2500" dirty="0"/>
              <a:t>ex) </a:t>
            </a:r>
            <a:r>
              <a:rPr lang="ko-KR" altLang="en-US" sz="2500" dirty="0"/>
              <a:t>학년은 정수 값이어야 한다</a:t>
            </a:r>
            <a:r>
              <a:rPr lang="en-US" altLang="ko-KR" sz="2500" dirty="0"/>
              <a:t>.</a:t>
            </a:r>
          </a:p>
        </p:txBody>
      </p:sp>
      <p:pic>
        <p:nvPicPr>
          <p:cNvPr id="1028" name="Picture 4" descr="관계형 데이터베이스 - 릴레이션(Relation), 튜플(Tuple), 속성(Attribute), 도메인(Domain)">
            <a:extLst>
              <a:ext uri="{FF2B5EF4-FFF2-40B4-BE49-F238E27FC236}">
                <a16:creationId xmlns:a16="http://schemas.microsoft.com/office/drawing/2014/main" id="{110E4566-3C58-71F9-CEEB-7528446EA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075" y="1260503"/>
            <a:ext cx="641985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994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18295-7BE4-DB70-6F4E-F3A13DAA8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6BB35FB6-BACA-D74A-9440-3A1301C2AC7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608875-7C64-48BF-7904-B5413564B7BD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464542-F1FB-500C-8FA5-527821F05ED4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2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972D6E-C1C5-49BC-77AD-44A0D3308F17}"/>
              </a:ext>
            </a:extLst>
          </p:cNvPr>
          <p:cNvSpPr txBox="1"/>
          <p:nvPr/>
        </p:nvSpPr>
        <p:spPr>
          <a:xfrm>
            <a:off x="5695889" y="1560058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>
                <a:solidFill>
                  <a:schemeClr val="bg1"/>
                </a:solidFill>
                <a:latin typeface="+mj-ea"/>
                <a:ea typeface="+mj-ea"/>
              </a:rPr>
              <a:t>키</a:t>
            </a:r>
            <a:endParaRPr lang="ko-KR" altLang="en-US" sz="4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317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9DF27-2686-9AD9-AC55-21DC7258E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40EAE77-26E7-F955-B42B-31D50B1F3442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5DD6BB-CFDC-C5E1-8102-08FE410A34C8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1E8D1-8E9E-E661-DDBB-71C3571E067A}"/>
              </a:ext>
            </a:extLst>
          </p:cNvPr>
          <p:cNvSpPr txBox="1"/>
          <p:nvPr/>
        </p:nvSpPr>
        <p:spPr>
          <a:xfrm>
            <a:off x="1724063" y="536865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081DDC-98C7-37DD-5D98-2A87CC33B8A6}"/>
              </a:ext>
            </a:extLst>
          </p:cNvPr>
          <p:cNvSpPr txBox="1"/>
          <p:nvPr/>
        </p:nvSpPr>
        <p:spPr>
          <a:xfrm>
            <a:off x="405226" y="4446671"/>
            <a:ext cx="113815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키는 테이블 내에서 데이터를 고유하게 식별하거나</a:t>
            </a:r>
            <a:r>
              <a:rPr lang="en-US" altLang="ko-KR" sz="2500" dirty="0"/>
              <a:t>, </a:t>
            </a:r>
            <a:r>
              <a:rPr lang="ko-KR" altLang="en-US" sz="2500" dirty="0"/>
              <a:t>테이블 간의 관계를 설정하기 위해 사용되는 특정 열 또는 열의 집합</a:t>
            </a:r>
            <a:endParaRPr lang="en-US" altLang="ko-KR" sz="25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2F506FA-5659-CDE8-C5C2-6988833F9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075" y="1074821"/>
            <a:ext cx="337185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9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9DF27-2686-9AD9-AC55-21DC7258E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40EAE77-26E7-F955-B42B-31D50B1F3442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5DD6BB-CFDC-C5E1-8102-08FE410A34C8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1E8D1-8E9E-E661-DDBB-71C3571E067A}"/>
              </a:ext>
            </a:extLst>
          </p:cNvPr>
          <p:cNvSpPr txBox="1"/>
          <p:nvPr/>
        </p:nvSpPr>
        <p:spPr>
          <a:xfrm>
            <a:off x="1724063" y="536865"/>
            <a:ext cx="47315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기본키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(Primary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Key)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081DDC-98C7-37DD-5D98-2A87CC33B8A6}"/>
              </a:ext>
            </a:extLst>
          </p:cNvPr>
          <p:cNvSpPr txBox="1"/>
          <p:nvPr/>
        </p:nvSpPr>
        <p:spPr>
          <a:xfrm>
            <a:off x="405226" y="1350545"/>
            <a:ext cx="1138154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테이블의 각 행</a:t>
            </a:r>
            <a:r>
              <a:rPr lang="en-US" altLang="ko-KR" sz="2500" dirty="0"/>
              <a:t>(row)</a:t>
            </a:r>
            <a:r>
              <a:rPr lang="ko-KR" altLang="en-US" sz="2500" dirty="0"/>
              <a:t>을 고유하게 식별하는 하나의 열</a:t>
            </a:r>
            <a:r>
              <a:rPr lang="en-US" altLang="ko-KR" sz="2500" dirty="0"/>
              <a:t>(column) </a:t>
            </a:r>
            <a:r>
              <a:rPr lang="ko-KR" altLang="en-US" sz="2500" dirty="0"/>
              <a:t>또는 열의 집합</a:t>
            </a:r>
            <a:endParaRPr lang="en-US" altLang="ko-KR" sz="2500" dirty="0"/>
          </a:p>
          <a:p>
            <a:endParaRPr lang="en-US" altLang="ko-KR" sz="2500" dirty="0"/>
          </a:p>
          <a:p>
            <a:r>
              <a:rPr lang="ko-KR" altLang="en-US" sz="2500" dirty="0"/>
              <a:t>기본키는 중복된 값을 가질 수 없으며 </a:t>
            </a:r>
            <a:r>
              <a:rPr lang="en-US" altLang="ko-KR" sz="2500" dirty="0"/>
              <a:t>NULL </a:t>
            </a:r>
            <a:r>
              <a:rPr lang="ko-KR" altLang="en-US" sz="2500" dirty="0"/>
              <a:t>값을 가질 수 없다</a:t>
            </a:r>
            <a:r>
              <a:rPr lang="en-US" altLang="ko-KR" sz="2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105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9DF27-2686-9AD9-AC55-21DC7258E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40EAE77-26E7-F955-B42B-31D50B1F3442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5DD6BB-CFDC-C5E1-8102-08FE410A34C8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1E8D1-8E9E-E661-DDBB-71C3571E067A}"/>
              </a:ext>
            </a:extLst>
          </p:cNvPr>
          <p:cNvSpPr txBox="1"/>
          <p:nvPr/>
        </p:nvSpPr>
        <p:spPr>
          <a:xfrm>
            <a:off x="1724063" y="536865"/>
            <a:ext cx="61758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기본키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(Primary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Key) - 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예시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081DDC-98C7-37DD-5D98-2A87CC33B8A6}"/>
              </a:ext>
            </a:extLst>
          </p:cNvPr>
          <p:cNvSpPr txBox="1"/>
          <p:nvPr/>
        </p:nvSpPr>
        <p:spPr>
          <a:xfrm>
            <a:off x="405226" y="1350545"/>
            <a:ext cx="1138154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테이블의 각 행</a:t>
            </a:r>
            <a:r>
              <a:rPr lang="en-US" altLang="ko-KR" sz="2500" dirty="0"/>
              <a:t>(row)</a:t>
            </a:r>
            <a:r>
              <a:rPr lang="ko-KR" altLang="en-US" sz="2500" dirty="0"/>
              <a:t>을 고유하게 식별하는 하나의 열</a:t>
            </a:r>
            <a:r>
              <a:rPr lang="en-US" altLang="ko-KR" sz="2500" dirty="0"/>
              <a:t>(column) </a:t>
            </a:r>
            <a:r>
              <a:rPr lang="ko-KR" altLang="en-US" sz="2500" dirty="0"/>
              <a:t>또는 열의 집합</a:t>
            </a:r>
            <a:endParaRPr lang="en-US" altLang="ko-KR" sz="2500" dirty="0"/>
          </a:p>
          <a:p>
            <a:endParaRPr lang="en-US" altLang="ko-KR" sz="2500" dirty="0"/>
          </a:p>
          <a:p>
            <a:r>
              <a:rPr lang="en-US" altLang="ko-KR" sz="2500" dirty="0"/>
              <a:t>ex) </a:t>
            </a:r>
            <a:r>
              <a:rPr lang="ko-KR" altLang="en-US" sz="2500" dirty="0"/>
              <a:t>회원</a:t>
            </a:r>
            <a:r>
              <a:rPr lang="en-US" altLang="ko-KR" sz="2500" dirty="0"/>
              <a:t>ID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E25B74-435C-7943-B07A-B0A33A74E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862" y="3194012"/>
            <a:ext cx="8240275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0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9DF27-2686-9AD9-AC55-21DC7258E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40EAE77-26E7-F955-B42B-31D50B1F3442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5DD6BB-CFDC-C5E1-8102-08FE410A34C8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1E8D1-8E9E-E661-DDBB-71C3571E067A}"/>
              </a:ext>
            </a:extLst>
          </p:cNvPr>
          <p:cNvSpPr txBox="1"/>
          <p:nvPr/>
        </p:nvSpPr>
        <p:spPr>
          <a:xfrm>
            <a:off x="1724063" y="536865"/>
            <a:ext cx="46615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외래키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(Foreign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Key)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081DDC-98C7-37DD-5D98-2A87CC33B8A6}"/>
              </a:ext>
            </a:extLst>
          </p:cNvPr>
          <p:cNvSpPr txBox="1"/>
          <p:nvPr/>
        </p:nvSpPr>
        <p:spPr>
          <a:xfrm>
            <a:off x="405226" y="1350545"/>
            <a:ext cx="1138154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다른 릴레이션의 기본키를 참조하는 속성 또는 속성들의 집합</a:t>
            </a:r>
            <a:endParaRPr lang="en-US" altLang="ko-KR" sz="2500" dirty="0"/>
          </a:p>
          <a:p>
            <a:endParaRPr lang="en-US" altLang="ko-KR" sz="2500" dirty="0"/>
          </a:p>
          <a:p>
            <a:r>
              <a:rPr lang="ko-KR" altLang="en-US" sz="2500" dirty="0"/>
              <a:t>한 </a:t>
            </a:r>
            <a:r>
              <a:rPr lang="ko-KR" altLang="en-US" sz="2500" dirty="0" err="1"/>
              <a:t>릴레이션에</a:t>
            </a:r>
            <a:r>
              <a:rPr lang="ko-KR" altLang="en-US" sz="2500" dirty="0"/>
              <a:t> 속한 속성 </a:t>
            </a:r>
            <a:r>
              <a:rPr lang="en-US" altLang="ko-KR" sz="2500" dirty="0"/>
              <a:t>A</a:t>
            </a:r>
            <a:r>
              <a:rPr lang="ko-KR" altLang="en-US" sz="2500" dirty="0"/>
              <a:t>와 참조 릴레이션의 </a:t>
            </a:r>
            <a:r>
              <a:rPr lang="ko-KR" altLang="en-US" sz="2500" dirty="0" err="1"/>
              <a:t>기본키인</a:t>
            </a:r>
            <a:r>
              <a:rPr lang="ko-KR" altLang="en-US" sz="2500" dirty="0"/>
              <a:t> </a:t>
            </a:r>
            <a:r>
              <a:rPr lang="en-US" altLang="ko-KR" sz="2500" dirty="0"/>
              <a:t>B</a:t>
            </a:r>
            <a:r>
              <a:rPr lang="ko-KR" altLang="en-US" sz="2500" dirty="0"/>
              <a:t>가 동일한 도메인상에서 정의되었을 때의 속성 </a:t>
            </a:r>
            <a:r>
              <a:rPr lang="en-US" altLang="ko-KR" sz="2500" dirty="0"/>
              <a:t>A</a:t>
            </a:r>
            <a:r>
              <a:rPr lang="ko-KR" altLang="en-US" sz="2500" dirty="0"/>
              <a:t>를 외래키라고 한다</a:t>
            </a:r>
            <a:r>
              <a:rPr lang="en-US" altLang="ko-KR" sz="2500" dirty="0"/>
              <a:t>.</a:t>
            </a:r>
          </a:p>
          <a:p>
            <a:endParaRPr lang="en-US" altLang="ko-KR" sz="2500" dirty="0"/>
          </a:p>
          <a:p>
            <a:r>
              <a:rPr lang="ko-KR" altLang="en-US" sz="2500" dirty="0"/>
              <a:t>외래키로 지정되면 참조 릴레이션의 기본키에 없는 값은 입력할 수 없다</a:t>
            </a:r>
            <a:r>
              <a:rPr lang="en-US" altLang="ko-KR" sz="2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246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9DF27-2686-9AD9-AC55-21DC7258E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40EAE77-26E7-F955-B42B-31D50B1F3442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5DD6BB-CFDC-C5E1-8102-08FE410A34C8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1E8D1-8E9E-E661-DDBB-71C3571E067A}"/>
              </a:ext>
            </a:extLst>
          </p:cNvPr>
          <p:cNvSpPr txBox="1"/>
          <p:nvPr/>
        </p:nvSpPr>
        <p:spPr>
          <a:xfrm>
            <a:off x="1724063" y="536865"/>
            <a:ext cx="61059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외래키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(Foreign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Key) - 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예시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081DDC-98C7-37DD-5D98-2A87CC33B8A6}"/>
              </a:ext>
            </a:extLst>
          </p:cNvPr>
          <p:cNvSpPr txBox="1"/>
          <p:nvPr/>
        </p:nvSpPr>
        <p:spPr>
          <a:xfrm>
            <a:off x="405226" y="1350545"/>
            <a:ext cx="1138154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다른 릴레이션의 기본키를 참조하는 속성 또는 속성들의 집합</a:t>
            </a:r>
            <a:endParaRPr lang="en-US" altLang="ko-KR" sz="2500" dirty="0"/>
          </a:p>
          <a:p>
            <a:endParaRPr lang="en-US" altLang="ko-KR" sz="2500" dirty="0"/>
          </a:p>
          <a:p>
            <a:r>
              <a:rPr lang="en-US" altLang="ko-KR" sz="2500" dirty="0"/>
              <a:t>ex) </a:t>
            </a:r>
            <a:r>
              <a:rPr lang="ko-KR" altLang="en-US" sz="2500" dirty="0"/>
              <a:t>주문 릴레이션의 회원</a:t>
            </a:r>
            <a:r>
              <a:rPr lang="en-US" altLang="ko-KR" sz="2500" dirty="0"/>
              <a:t>ID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0B1C4B-AF84-AD4E-EAF8-71BAACBE8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862" y="2597040"/>
            <a:ext cx="7412275" cy="397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3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9DF27-2686-9AD9-AC55-21DC7258E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40EAE77-26E7-F955-B42B-31D50B1F3442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5DD6BB-CFDC-C5E1-8102-08FE410A34C8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1E8D1-8E9E-E661-DDBB-71C3571E067A}"/>
              </a:ext>
            </a:extLst>
          </p:cNvPr>
          <p:cNvSpPr txBox="1"/>
          <p:nvPr/>
        </p:nvSpPr>
        <p:spPr>
          <a:xfrm>
            <a:off x="1724063" y="536865"/>
            <a:ext cx="53343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복합키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(Composite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Key)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081DDC-98C7-37DD-5D98-2A87CC33B8A6}"/>
              </a:ext>
            </a:extLst>
          </p:cNvPr>
          <p:cNvSpPr txBox="1"/>
          <p:nvPr/>
        </p:nvSpPr>
        <p:spPr>
          <a:xfrm>
            <a:off x="405226" y="1350545"/>
            <a:ext cx="113815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두 개 이상의 속성을 조합하여 하나의 키를 만드는 경우</a:t>
            </a:r>
            <a:endParaRPr lang="en-US" altLang="ko-KR" sz="2500" dirty="0"/>
          </a:p>
          <a:p>
            <a:endParaRPr lang="en-US" altLang="ko-KR" sz="2500" dirty="0"/>
          </a:p>
          <a:p>
            <a:r>
              <a:rPr lang="ko-KR" altLang="en-US" sz="2500" dirty="0"/>
              <a:t>단일 속성으로는 </a:t>
            </a:r>
            <a:r>
              <a:rPr lang="ko-KR" altLang="en-US" sz="2500" dirty="0" err="1"/>
              <a:t>튜플을</a:t>
            </a:r>
            <a:r>
              <a:rPr lang="ko-KR" altLang="en-US" sz="2500" dirty="0"/>
              <a:t> 유일하게 식별할 수 없지만</a:t>
            </a:r>
            <a:r>
              <a:rPr lang="en-US" altLang="ko-KR" sz="2500" dirty="0"/>
              <a:t>, </a:t>
            </a:r>
            <a:r>
              <a:rPr lang="ko-KR" altLang="en-US" sz="2500" dirty="0"/>
              <a:t>두 개 이상의 속성을 함께 사용하면 고유한 </a:t>
            </a:r>
            <a:r>
              <a:rPr lang="ko-KR" altLang="en-US" sz="2500" dirty="0" err="1"/>
              <a:t>튜플을</a:t>
            </a:r>
            <a:r>
              <a:rPr lang="ko-KR" altLang="en-US" sz="2500" dirty="0"/>
              <a:t> 식별할 수 있을 때 복합키를 사용한다</a:t>
            </a:r>
            <a:r>
              <a:rPr lang="en-US" altLang="ko-KR" sz="2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400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9DF27-2686-9AD9-AC55-21DC7258E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40EAE77-26E7-F955-B42B-31D50B1F3442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5DD6BB-CFDC-C5E1-8102-08FE410A34C8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1E8D1-8E9E-E661-DDBB-71C3571E067A}"/>
              </a:ext>
            </a:extLst>
          </p:cNvPr>
          <p:cNvSpPr txBox="1"/>
          <p:nvPr/>
        </p:nvSpPr>
        <p:spPr>
          <a:xfrm>
            <a:off x="1724063" y="536865"/>
            <a:ext cx="67786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복합키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(Composite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Key) - 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예시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081DDC-98C7-37DD-5D98-2A87CC33B8A6}"/>
              </a:ext>
            </a:extLst>
          </p:cNvPr>
          <p:cNvSpPr txBox="1"/>
          <p:nvPr/>
        </p:nvSpPr>
        <p:spPr>
          <a:xfrm>
            <a:off x="405226" y="1350545"/>
            <a:ext cx="1138154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두 개 이상의 속성을 조합하여 하나의 키를 만드는 경우</a:t>
            </a:r>
            <a:endParaRPr lang="en-US" altLang="ko-KR" sz="2500" dirty="0"/>
          </a:p>
          <a:p>
            <a:endParaRPr lang="en-US" altLang="ko-KR" sz="2500" dirty="0"/>
          </a:p>
          <a:p>
            <a:r>
              <a:rPr lang="en-US" altLang="ko-KR" sz="2500" dirty="0"/>
              <a:t>ex) </a:t>
            </a:r>
            <a:r>
              <a:rPr lang="ko-KR" altLang="en-US" sz="2500" dirty="0"/>
              <a:t>주문 상세 릴레이션의 </a:t>
            </a:r>
            <a:r>
              <a:rPr lang="en-US" altLang="ko-KR" sz="2500" dirty="0"/>
              <a:t>(</a:t>
            </a:r>
            <a:r>
              <a:rPr lang="ko-KR" altLang="en-US" sz="2500" dirty="0"/>
              <a:t>주문번호</a:t>
            </a:r>
            <a:r>
              <a:rPr lang="en-US" altLang="ko-KR" sz="2500" dirty="0"/>
              <a:t>, </a:t>
            </a:r>
            <a:r>
              <a:rPr lang="ko-KR" altLang="en-US" sz="2500" dirty="0"/>
              <a:t>상품코드</a:t>
            </a:r>
            <a:r>
              <a:rPr lang="en-US" altLang="ko-KR" sz="2500" dirty="0"/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CD2A45-FC51-94B6-8C8D-056348860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375" y="2601255"/>
            <a:ext cx="7115249" cy="401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17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7ADFA4BD-E57A-2B06-8A5F-55D8B28235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A0DD26-7F5B-D635-D317-0F28102C6EFF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B9F250-F66D-AB0D-E27D-6338806D5D2B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F1AF2-BD8F-FF7A-350F-9429F4EB3DCC}"/>
              </a:ext>
            </a:extLst>
          </p:cNvPr>
          <p:cNvSpPr txBox="1"/>
          <p:nvPr/>
        </p:nvSpPr>
        <p:spPr>
          <a:xfrm>
            <a:off x="4315704" y="1560058"/>
            <a:ext cx="35605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>
                <a:solidFill>
                  <a:schemeClr val="bg1"/>
                </a:solidFill>
                <a:latin typeface="+mj-ea"/>
                <a:ea typeface="+mj-ea"/>
              </a:rPr>
              <a:t>식별</a:t>
            </a:r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4800" b="1" dirty="0" err="1">
                <a:solidFill>
                  <a:schemeClr val="bg1"/>
                </a:solidFill>
                <a:latin typeface="+mj-ea"/>
                <a:ea typeface="+mj-ea"/>
              </a:rPr>
              <a:t>비식별</a:t>
            </a:r>
            <a:endParaRPr lang="ko-KR" altLang="en-US" sz="4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0705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6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D2C389-9A93-50EF-AB49-A72A5038A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816877C-99B8-BAD8-01B0-D7B8A018D491}"/>
              </a:ext>
            </a:extLst>
          </p:cNvPr>
          <p:cNvCxnSpPr/>
          <p:nvPr/>
        </p:nvCxnSpPr>
        <p:spPr>
          <a:xfrm>
            <a:off x="568712" y="390293"/>
            <a:ext cx="6634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B2EF43-055C-DCF4-9109-0EA297278B74}"/>
              </a:ext>
            </a:extLst>
          </p:cNvPr>
          <p:cNvSpPr txBox="1"/>
          <p:nvPr/>
        </p:nvSpPr>
        <p:spPr>
          <a:xfrm>
            <a:off x="568712" y="613318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강의 목적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7F9A52-5713-9C9B-1446-DB44DCDC199B}"/>
              </a:ext>
            </a:extLst>
          </p:cNvPr>
          <p:cNvSpPr txBox="1"/>
          <p:nvPr/>
        </p:nvSpPr>
        <p:spPr>
          <a:xfrm>
            <a:off x="568712" y="1312652"/>
            <a:ext cx="587018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ko-KR" altLang="en-US" sz="2500" dirty="0" err="1"/>
              <a:t>어드민</a:t>
            </a:r>
            <a:r>
              <a:rPr lang="ko-KR" altLang="en-US" sz="2500" dirty="0"/>
              <a:t> 대회 참가를 위한 학습</a:t>
            </a:r>
            <a:endParaRPr lang="en-US" altLang="ko-KR" sz="2500" dirty="0"/>
          </a:p>
          <a:p>
            <a:pPr marL="457200" indent="-457200">
              <a:buFontTx/>
              <a:buAutoNum type="arabicPeriod"/>
            </a:pPr>
            <a:endParaRPr lang="ko-KR" altLang="en-US" sz="2500" dirty="0"/>
          </a:p>
          <a:p>
            <a:pPr marL="457200" indent="-457200">
              <a:buAutoNum type="arabicPeriod"/>
            </a:pPr>
            <a:r>
              <a:rPr lang="en-US" altLang="ko-KR" sz="2500" dirty="0"/>
              <a:t>3</a:t>
            </a:r>
            <a:r>
              <a:rPr lang="ko-KR" altLang="en-US" sz="2500" dirty="0"/>
              <a:t>학년 </a:t>
            </a:r>
            <a:r>
              <a:rPr lang="en-US" altLang="ko-KR" sz="2500" dirty="0"/>
              <a:t>1</a:t>
            </a:r>
            <a:r>
              <a:rPr lang="ko-KR" altLang="en-US" sz="2500" dirty="0"/>
              <a:t>학기 데이터베이스 과목 예습</a:t>
            </a:r>
            <a:endParaRPr lang="en-US" altLang="ko-KR" sz="2500" dirty="0"/>
          </a:p>
        </p:txBody>
      </p:sp>
      <p:pic>
        <p:nvPicPr>
          <p:cNvPr id="7" name="그림 6" descr="텍스트, 그래픽, 폰트, 로고이(가) 표시된 사진&#10;&#10;자동 생성된 설명">
            <a:extLst>
              <a:ext uri="{FF2B5EF4-FFF2-40B4-BE49-F238E27FC236}">
                <a16:creationId xmlns:a16="http://schemas.microsoft.com/office/drawing/2014/main" id="{6A57B847-7629-3685-CCD8-F09D00D1524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30174"/>
            <a:ext cx="5630347" cy="281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6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9DF27-2686-9AD9-AC55-21DC7258E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40EAE77-26E7-F955-B42B-31D50B1F3442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5DD6BB-CFDC-C5E1-8102-08FE410A34C8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3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1E8D1-8E9E-E661-DDBB-71C3571E067A}"/>
              </a:ext>
            </a:extLst>
          </p:cNvPr>
          <p:cNvSpPr txBox="1"/>
          <p:nvPr/>
        </p:nvSpPr>
        <p:spPr>
          <a:xfrm>
            <a:off x="1724063" y="536865"/>
            <a:ext cx="20313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식별관계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2E7A29-F587-8E39-2288-91B52C9BA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825" y="1437445"/>
            <a:ext cx="5186350" cy="2795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3CE87A-F651-3017-3BBA-837574CB5C92}"/>
              </a:ext>
            </a:extLst>
          </p:cNvPr>
          <p:cNvSpPr txBox="1"/>
          <p:nvPr/>
        </p:nvSpPr>
        <p:spPr>
          <a:xfrm>
            <a:off x="405226" y="4689919"/>
            <a:ext cx="113815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부모 테이블의 기본키가 자식 테이블의 기본키로 사용되는 관계</a:t>
            </a:r>
            <a:endParaRPr lang="en-US" altLang="ko-KR" sz="2500" dirty="0"/>
          </a:p>
          <a:p>
            <a:endParaRPr lang="en-US" altLang="ko-KR" sz="2500" dirty="0"/>
          </a:p>
          <a:p>
            <a:r>
              <a:rPr lang="ko-KR" altLang="en-US" sz="2500" dirty="0"/>
              <a:t>장점</a:t>
            </a:r>
            <a:r>
              <a:rPr lang="en-US" altLang="ko-KR" sz="2500" dirty="0"/>
              <a:t>: </a:t>
            </a:r>
            <a:r>
              <a:rPr lang="ko-KR" altLang="en-US" sz="2500" dirty="0"/>
              <a:t>부모 테이블과 자식 테이블의 데이터 일관성이 잘 유지된다</a:t>
            </a:r>
            <a:endParaRPr lang="en-US" altLang="ko-KR" sz="2500" dirty="0"/>
          </a:p>
          <a:p>
            <a:r>
              <a:rPr lang="ko-KR" altLang="en-US" sz="2500" dirty="0"/>
              <a:t>단점</a:t>
            </a:r>
            <a:r>
              <a:rPr lang="en-US" altLang="ko-KR" sz="2500" dirty="0"/>
              <a:t>: </a:t>
            </a:r>
            <a:r>
              <a:rPr lang="ko-KR" altLang="en-US" sz="2500" dirty="0"/>
              <a:t>테이블 간 강한 의존성 때문에 설계 및 관리가 복잡하다 </a:t>
            </a:r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29089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E0668-ACAE-28FE-A196-350FB076E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F4BDF88-9F62-3A8E-B2EF-9812811523D0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E8DB68-3D8E-E235-BC73-7808591776BE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3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A7019-59D6-7F59-D038-28EFCE81A34B}"/>
              </a:ext>
            </a:extLst>
          </p:cNvPr>
          <p:cNvSpPr txBox="1"/>
          <p:nvPr/>
        </p:nvSpPr>
        <p:spPr>
          <a:xfrm>
            <a:off x="1724063" y="536865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비식별관계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D112F8-F5F0-F959-FF31-5A1A5B1D38B1}"/>
              </a:ext>
            </a:extLst>
          </p:cNvPr>
          <p:cNvSpPr txBox="1"/>
          <p:nvPr/>
        </p:nvSpPr>
        <p:spPr>
          <a:xfrm>
            <a:off x="405225" y="4662770"/>
            <a:ext cx="1138154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부모 테이블의 기본키가 단순히 자식 테이블의 외래키로 존재하는 관계</a:t>
            </a:r>
            <a:endParaRPr lang="en-US" altLang="ko-KR" sz="2500" dirty="0"/>
          </a:p>
          <a:p>
            <a:endParaRPr lang="en-US" altLang="ko-KR" sz="2500" dirty="0"/>
          </a:p>
          <a:p>
            <a:r>
              <a:rPr lang="ko-KR" altLang="en-US" sz="2500" dirty="0"/>
              <a:t>장점</a:t>
            </a:r>
            <a:r>
              <a:rPr lang="en-US" altLang="ko-KR" sz="2500" dirty="0"/>
              <a:t>: </a:t>
            </a:r>
            <a:r>
              <a:rPr lang="ko-KR" altLang="en-US" sz="2500" dirty="0"/>
              <a:t>테이블 구조 변경에 유연하게 대응할 수 있다</a:t>
            </a:r>
            <a:endParaRPr lang="en-US" altLang="ko-KR" sz="2500" dirty="0"/>
          </a:p>
          <a:p>
            <a:r>
              <a:rPr lang="ko-KR" altLang="en-US" sz="2500" dirty="0"/>
              <a:t>단점</a:t>
            </a:r>
            <a:r>
              <a:rPr lang="en-US" altLang="ko-KR" sz="2500" dirty="0"/>
              <a:t>: </a:t>
            </a:r>
            <a:r>
              <a:rPr lang="ko-KR" altLang="en-US" sz="2500" dirty="0"/>
              <a:t>부모와 자식 간의 강한 연관성이 없으므로 데이터 관계를 이해하거나 추적하는 데 어려움이 있을 수 있다</a:t>
            </a:r>
            <a:endParaRPr lang="en-US" altLang="ko-KR" sz="25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6E050BA-DA3D-0C62-53A7-5E13B5D8D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43" y="1589062"/>
            <a:ext cx="4632113" cy="2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8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8C89B-C137-8C12-3314-A50B74CBA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63D3E1D0-21B5-A20E-2850-37B09D6642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FCEDE1-37B1-C7FB-1DEC-42C4D63EA2A2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F7FD3F-FDE2-E9B8-476C-89147F7F51DD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4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C9964A-DFC0-43A3-16D1-97842BD5D139}"/>
              </a:ext>
            </a:extLst>
          </p:cNvPr>
          <p:cNvSpPr txBox="1"/>
          <p:nvPr/>
        </p:nvSpPr>
        <p:spPr>
          <a:xfrm>
            <a:off x="3498973" y="1560058"/>
            <a:ext cx="51940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관계</a:t>
            </a:r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(1:1, 1:N, N:M)</a:t>
            </a:r>
            <a:endParaRPr lang="ko-KR" altLang="en-US" sz="4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3856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E05FA-1428-3981-AFAE-A5518CBE7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2FF827B-B8D3-2B42-3482-4AB21BF0D1AF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323DB8-82AD-00E2-96C5-3662322CECE5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4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2FAFFA-BBF0-98E3-4EF5-998D7DB5EA22}"/>
              </a:ext>
            </a:extLst>
          </p:cNvPr>
          <p:cNvSpPr txBox="1"/>
          <p:nvPr/>
        </p:nvSpPr>
        <p:spPr>
          <a:xfrm>
            <a:off x="1724063" y="536865"/>
            <a:ext cx="50289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1:1 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관계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일대일 관계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7ED5AC-A422-73CD-8BD7-153921CD5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1454317"/>
            <a:ext cx="720090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A6214D-49C9-13A8-BB34-B0E739C781C9}"/>
              </a:ext>
            </a:extLst>
          </p:cNvPr>
          <p:cNvSpPr txBox="1"/>
          <p:nvPr/>
        </p:nvSpPr>
        <p:spPr>
          <a:xfrm>
            <a:off x="405225" y="4662770"/>
            <a:ext cx="1138154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테이블 </a:t>
            </a:r>
            <a:r>
              <a:rPr lang="en-US" altLang="ko-KR" sz="2500" dirty="0"/>
              <a:t>A</a:t>
            </a:r>
            <a:r>
              <a:rPr lang="ko-KR" altLang="en-US" sz="2500" dirty="0"/>
              <a:t>와 테이블 </a:t>
            </a:r>
            <a:r>
              <a:rPr lang="en-US" altLang="ko-KR" sz="2500" dirty="0"/>
              <a:t>B</a:t>
            </a:r>
            <a:r>
              <a:rPr lang="ko-KR" altLang="en-US" sz="2500" dirty="0"/>
              <a:t>의 </a:t>
            </a:r>
            <a:r>
              <a:rPr lang="en-US" altLang="ko-KR" sz="2500" dirty="0"/>
              <a:t>Row(</a:t>
            </a:r>
            <a:r>
              <a:rPr lang="ko-KR" altLang="en-US" sz="2500" dirty="0"/>
              <a:t>행</a:t>
            </a:r>
            <a:r>
              <a:rPr lang="en-US" altLang="ko-KR" sz="2500" dirty="0"/>
              <a:t>)</a:t>
            </a:r>
            <a:r>
              <a:rPr lang="ko-KR" altLang="en-US" sz="2500" dirty="0"/>
              <a:t>가 정확히 일대일 매칭이 되는 관계</a:t>
            </a:r>
            <a:endParaRPr lang="en-US" altLang="ko-KR" sz="2500" dirty="0"/>
          </a:p>
          <a:p>
            <a:endParaRPr lang="en-US" altLang="ko-KR" sz="2500" dirty="0"/>
          </a:p>
          <a:p>
            <a:r>
              <a:rPr lang="en-US" altLang="ko-KR" sz="2500" dirty="0"/>
              <a:t>Ex) </a:t>
            </a:r>
            <a:r>
              <a:rPr lang="ko-KR" altLang="en-US" sz="2500" dirty="0"/>
              <a:t>국가 </a:t>
            </a:r>
            <a:r>
              <a:rPr lang="en-US" altLang="ko-KR" sz="2500" dirty="0"/>
              <a:t>- </a:t>
            </a:r>
            <a:r>
              <a:rPr lang="ko-KR" altLang="en-US" sz="2500" dirty="0"/>
              <a:t>수도</a:t>
            </a:r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384483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0FF7C-0DD1-2047-CC19-78401F83A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1169828-8B51-C4F0-DEE0-AB5DA605D885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48EFCB-F95B-29A2-B06F-EB2E43CD3A33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4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705AB7-A414-C35F-3989-C0D795400A9F}"/>
              </a:ext>
            </a:extLst>
          </p:cNvPr>
          <p:cNvSpPr txBox="1"/>
          <p:nvPr/>
        </p:nvSpPr>
        <p:spPr>
          <a:xfrm>
            <a:off x="1724063" y="536865"/>
            <a:ext cx="50866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1:N 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관계 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일대다 관계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4E4952-9192-FA11-EE53-A444814ACF1D}"/>
              </a:ext>
            </a:extLst>
          </p:cNvPr>
          <p:cNvSpPr txBox="1"/>
          <p:nvPr/>
        </p:nvSpPr>
        <p:spPr>
          <a:xfrm>
            <a:off x="405225" y="4424910"/>
            <a:ext cx="1138154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한 쪽 엔티티가 관계를 맺은 엔티티 쪽의 여러 객체를 가질 수 있는 것</a:t>
            </a:r>
            <a:endParaRPr lang="en-US" altLang="ko-KR" sz="2500" dirty="0"/>
          </a:p>
          <a:p>
            <a:r>
              <a:rPr lang="ko-KR" altLang="en-US" sz="2500" dirty="0"/>
              <a:t>즉</a:t>
            </a:r>
            <a:r>
              <a:rPr lang="en-US" altLang="ko-KR" sz="2500" dirty="0"/>
              <a:t>, </a:t>
            </a:r>
            <a:r>
              <a:rPr lang="ko-KR" altLang="en-US" sz="2500" dirty="0"/>
              <a:t>테이블 </a:t>
            </a:r>
            <a:r>
              <a:rPr lang="en-US" altLang="ko-KR" sz="2500" dirty="0"/>
              <a:t>A</a:t>
            </a:r>
            <a:r>
              <a:rPr lang="ko-KR" altLang="en-US" sz="2500" dirty="0"/>
              <a:t>의 한 개의 </a:t>
            </a:r>
            <a:r>
              <a:rPr lang="en-US" altLang="ko-KR" sz="2500" dirty="0"/>
              <a:t>Row(</a:t>
            </a:r>
            <a:r>
              <a:rPr lang="ko-KR" altLang="en-US" sz="2500" dirty="0"/>
              <a:t>행</a:t>
            </a:r>
            <a:r>
              <a:rPr lang="en-US" altLang="ko-KR" sz="2500" dirty="0"/>
              <a:t>)</a:t>
            </a:r>
            <a:r>
              <a:rPr lang="ko-KR" altLang="en-US" sz="2500" dirty="0"/>
              <a:t>가 테이블 </a:t>
            </a:r>
            <a:r>
              <a:rPr lang="en-US" altLang="ko-KR" sz="2500" dirty="0"/>
              <a:t>B</a:t>
            </a:r>
            <a:r>
              <a:rPr lang="ko-KR" altLang="en-US" sz="2500" dirty="0"/>
              <a:t>의 여러 개의 </a:t>
            </a:r>
            <a:r>
              <a:rPr lang="en-US" altLang="ko-KR" sz="2500" dirty="0"/>
              <a:t>Row(</a:t>
            </a:r>
            <a:r>
              <a:rPr lang="ko-KR" altLang="en-US" sz="2500" dirty="0"/>
              <a:t>행</a:t>
            </a:r>
            <a:r>
              <a:rPr lang="en-US" altLang="ko-KR" sz="2500" dirty="0"/>
              <a:t>)</a:t>
            </a:r>
            <a:r>
              <a:rPr lang="ko-KR" altLang="en-US" sz="2500" dirty="0"/>
              <a:t>와 연결되는 관계</a:t>
            </a:r>
            <a:endParaRPr lang="en-US" altLang="ko-KR" sz="2500" dirty="0"/>
          </a:p>
          <a:p>
            <a:endParaRPr lang="en-US" altLang="ko-KR" sz="2500" dirty="0"/>
          </a:p>
          <a:p>
            <a:r>
              <a:rPr lang="en-US" altLang="ko-KR" sz="2500" dirty="0"/>
              <a:t>Ex) </a:t>
            </a:r>
            <a:r>
              <a:rPr lang="ko-KR" altLang="en-US" sz="2500" dirty="0"/>
              <a:t>국가</a:t>
            </a:r>
            <a:r>
              <a:rPr lang="en-US" altLang="ko-KR" sz="2500" dirty="0"/>
              <a:t>(1)</a:t>
            </a:r>
            <a:r>
              <a:rPr lang="ko-KR" altLang="en-US" sz="2500" dirty="0"/>
              <a:t> </a:t>
            </a:r>
            <a:r>
              <a:rPr lang="en-US" altLang="ko-KR" sz="2500" dirty="0"/>
              <a:t>– </a:t>
            </a:r>
            <a:r>
              <a:rPr lang="ko-KR" altLang="en-US" sz="2500" dirty="0"/>
              <a:t>도시</a:t>
            </a:r>
            <a:r>
              <a:rPr lang="en-US" altLang="ko-KR" sz="2500" dirty="0"/>
              <a:t>(N)</a:t>
            </a:r>
          </a:p>
          <a:p>
            <a:r>
              <a:rPr lang="en-US" altLang="ko-KR" sz="2500" dirty="0"/>
              <a:t>      </a:t>
            </a:r>
            <a:r>
              <a:rPr lang="ko-KR" altLang="en-US" sz="2500" dirty="0"/>
              <a:t>부모</a:t>
            </a:r>
            <a:r>
              <a:rPr lang="en-US" altLang="ko-KR" sz="2500" dirty="0"/>
              <a:t>(1) – </a:t>
            </a:r>
            <a:r>
              <a:rPr lang="ko-KR" altLang="en-US" sz="2500" dirty="0"/>
              <a:t>자식</a:t>
            </a:r>
            <a:r>
              <a:rPr lang="en-US" altLang="ko-KR" sz="2500" dirty="0"/>
              <a:t>(N)</a:t>
            </a:r>
          </a:p>
          <a:p>
            <a:r>
              <a:rPr lang="en-US" altLang="ko-KR" sz="2500" dirty="0"/>
              <a:t>      </a:t>
            </a:r>
            <a:r>
              <a:rPr lang="ko-KR" altLang="en-US" sz="2500" dirty="0"/>
              <a:t>관리자</a:t>
            </a:r>
            <a:r>
              <a:rPr lang="en-US" altLang="ko-KR" sz="2500" dirty="0"/>
              <a:t>(1) – </a:t>
            </a:r>
            <a:r>
              <a:rPr lang="ko-KR" altLang="en-US" sz="2500" dirty="0"/>
              <a:t>직원</a:t>
            </a:r>
            <a:r>
              <a:rPr lang="en-US" altLang="ko-KR" sz="2500" dirty="0"/>
              <a:t>(N)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BF741E-CF39-BE5D-CADE-647A4D5E1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49" y="1419491"/>
            <a:ext cx="73533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62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62CB9-3388-1FB3-74D3-D62CF9F79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0B5673C-E99E-2C09-03BE-2D6BDEE44ABD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392C7-BA22-CFE1-6586-C7C4A3912713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4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C9AEE2-73C6-BFE4-3B75-E3FC150BF9BB}"/>
              </a:ext>
            </a:extLst>
          </p:cNvPr>
          <p:cNvSpPr txBox="1"/>
          <p:nvPr/>
        </p:nvSpPr>
        <p:spPr>
          <a:xfrm>
            <a:off x="1724063" y="536865"/>
            <a:ext cx="52277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N:M 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관계 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다대다 관계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91CBBC-2756-8937-2493-030E153CFD8C}"/>
              </a:ext>
            </a:extLst>
          </p:cNvPr>
          <p:cNvSpPr txBox="1"/>
          <p:nvPr/>
        </p:nvSpPr>
        <p:spPr>
          <a:xfrm>
            <a:off x="405225" y="4662770"/>
            <a:ext cx="1138154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관계를 가진 양쪽 엔티티 모두에서  </a:t>
            </a:r>
            <a:r>
              <a:rPr lang="en-US" altLang="ko-KR" sz="2500" dirty="0"/>
              <a:t>1:N </a:t>
            </a:r>
            <a:r>
              <a:rPr lang="ko-KR" altLang="en-US" sz="2500" dirty="0"/>
              <a:t>관계가 존재할 때 나타나는 모습</a:t>
            </a:r>
            <a:endParaRPr lang="en-US" altLang="ko-KR" sz="2500" dirty="0"/>
          </a:p>
          <a:p>
            <a:endParaRPr lang="en-US" altLang="ko-KR" sz="2500" dirty="0"/>
          </a:p>
          <a:p>
            <a:r>
              <a:rPr lang="en-US" altLang="ko-KR" sz="2500" dirty="0"/>
              <a:t>Ex) </a:t>
            </a:r>
            <a:r>
              <a:rPr lang="ko-KR" altLang="en-US" sz="2500" dirty="0"/>
              <a:t>학생</a:t>
            </a:r>
            <a:r>
              <a:rPr lang="en-US" altLang="ko-KR" sz="2500" dirty="0"/>
              <a:t>(N) – </a:t>
            </a:r>
            <a:r>
              <a:rPr lang="ko-KR" altLang="en-US" sz="2500" dirty="0"/>
              <a:t>강의</a:t>
            </a:r>
            <a:r>
              <a:rPr lang="en-US" altLang="ko-KR" sz="2500" dirty="0"/>
              <a:t>(M)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30D7396-3CDB-27AB-EE71-472BCC854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339" y="1459096"/>
            <a:ext cx="85725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601F094B-E6C7-1C7A-CA42-6D5B4AC83B7F}"/>
                  </a:ext>
                </a:extLst>
              </p14:cNvPr>
              <p14:cNvContentPartPr/>
              <p14:nvPr/>
            </p14:nvContentPartPr>
            <p14:xfrm>
              <a:off x="5149086" y="2582135"/>
              <a:ext cx="1991160" cy="67104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601F094B-E6C7-1C7A-CA42-6D5B4AC83B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40446" y="2573135"/>
                <a:ext cx="2008800" cy="68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0916E66D-2101-BE14-6256-5179D3BD1B2C}"/>
                  </a:ext>
                </a:extLst>
              </p14:cNvPr>
              <p14:cNvContentPartPr/>
              <p14:nvPr/>
            </p14:nvContentPartPr>
            <p14:xfrm>
              <a:off x="5227566" y="2614175"/>
              <a:ext cx="1959120" cy="61380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0916E66D-2101-BE14-6256-5179D3BD1B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18926" y="2605535"/>
                <a:ext cx="1976760" cy="63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038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0C62B-1C83-8901-9D21-EF35D65F2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1D7DD03-9291-2004-ED43-9B851C31CA76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090369-20FC-2B29-878F-6A329208867C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4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EE8D9E-A1FB-79D3-14C2-B26082B37837}"/>
              </a:ext>
            </a:extLst>
          </p:cNvPr>
          <p:cNvSpPr txBox="1"/>
          <p:nvPr/>
        </p:nvSpPr>
        <p:spPr>
          <a:xfrm>
            <a:off x="1724063" y="536865"/>
            <a:ext cx="82958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N:M 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관계 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다대다 관계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– 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매핑 테이블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A2352-1CB2-B1E2-50D9-6185288EF394}"/>
              </a:ext>
            </a:extLst>
          </p:cNvPr>
          <p:cNvSpPr txBox="1"/>
          <p:nvPr/>
        </p:nvSpPr>
        <p:spPr>
          <a:xfrm>
            <a:off x="405225" y="4662770"/>
            <a:ext cx="113815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사실</a:t>
            </a:r>
            <a:r>
              <a:rPr lang="en-US" altLang="ko-KR" sz="2500" dirty="0"/>
              <a:t>, </a:t>
            </a:r>
            <a:r>
              <a:rPr lang="ko-KR" altLang="en-US" sz="2500" dirty="0"/>
              <a:t>실무에서는 다대다 테이블을 사용하지 않는다</a:t>
            </a:r>
            <a:r>
              <a:rPr lang="en-US" altLang="ko-KR" sz="2500" dirty="0"/>
              <a:t>.</a:t>
            </a:r>
          </a:p>
          <a:p>
            <a:endParaRPr lang="en-US" altLang="ko-KR" sz="2500" dirty="0"/>
          </a:p>
          <a:p>
            <a:r>
              <a:rPr lang="ko-KR" altLang="en-US" sz="2500" dirty="0"/>
              <a:t>각 테이블의 </a:t>
            </a:r>
            <a:r>
              <a:rPr lang="ko-KR" altLang="en-US" sz="2500" dirty="0" err="1"/>
              <a:t>기본키</a:t>
            </a:r>
            <a:r>
              <a:rPr lang="en-US" altLang="ko-KR" sz="2500" dirty="0"/>
              <a:t>(PK)</a:t>
            </a:r>
            <a:r>
              <a:rPr lang="ko-KR" altLang="en-US" sz="2500" dirty="0"/>
              <a:t>를 </a:t>
            </a:r>
            <a:r>
              <a:rPr lang="ko-KR" altLang="en-US" sz="2500" dirty="0" err="1"/>
              <a:t>외래키</a:t>
            </a:r>
            <a:r>
              <a:rPr lang="en-US" altLang="ko-KR" sz="2500" dirty="0"/>
              <a:t>(FK)</a:t>
            </a:r>
            <a:r>
              <a:rPr lang="ko-KR" altLang="en-US" sz="2500" dirty="0"/>
              <a:t>로 참조하고 있는 연결 테이블</a:t>
            </a:r>
            <a:r>
              <a:rPr lang="en-US" altLang="ko-KR" sz="2500" dirty="0"/>
              <a:t>(</a:t>
            </a:r>
            <a:r>
              <a:rPr lang="ko-KR" altLang="en-US" sz="2500" dirty="0"/>
              <a:t>매핑 테이블</a:t>
            </a:r>
            <a:r>
              <a:rPr lang="en-US" altLang="ko-KR" sz="2500" dirty="0"/>
              <a:t>)</a:t>
            </a:r>
            <a:r>
              <a:rPr lang="ko-KR" altLang="en-US" sz="2500" dirty="0"/>
              <a:t>을 추가하여 일대다</a:t>
            </a:r>
            <a:r>
              <a:rPr lang="en-US" altLang="ko-KR" sz="2500" dirty="0"/>
              <a:t>, </a:t>
            </a:r>
            <a:r>
              <a:rPr lang="ko-KR" altLang="en-US" sz="2500" dirty="0"/>
              <a:t>다대일 관계로 풀어내야 한다</a:t>
            </a:r>
            <a:r>
              <a:rPr lang="en-US" altLang="ko-KR" sz="2500" dirty="0"/>
              <a:t>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03EEA20-A2B3-63A9-DCC5-D4A393C26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63" y="1606148"/>
            <a:ext cx="10924674" cy="229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41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0573E-54D8-0963-4BAD-B59A37919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557EC95D-F1FE-A01E-83D6-2142F8692D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627A96-3818-73F5-8B58-731393853EF9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D5F373-D243-09FD-D487-A84D5387C364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5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B7E67-566C-4CFF-6275-ECB0DEA65F44}"/>
              </a:ext>
            </a:extLst>
          </p:cNvPr>
          <p:cNvSpPr txBox="1"/>
          <p:nvPr/>
        </p:nvSpPr>
        <p:spPr>
          <a:xfrm>
            <a:off x="5080336" y="1560058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>
                <a:solidFill>
                  <a:schemeClr val="bg1"/>
                </a:solidFill>
                <a:latin typeface="+mj-ea"/>
                <a:ea typeface="+mj-ea"/>
              </a:rPr>
              <a:t>정규화</a:t>
            </a:r>
            <a:endParaRPr lang="ko-KR" altLang="en-US" sz="4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66A8C9-EE59-1BD2-33B0-44917BBAEB0F}"/>
              </a:ext>
            </a:extLst>
          </p:cNvPr>
          <p:cNvSpPr txBox="1"/>
          <p:nvPr/>
        </p:nvSpPr>
        <p:spPr>
          <a:xfrm>
            <a:off x="3758442" y="6125169"/>
            <a:ext cx="46751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https://mangkyu.tistory.com/110</a:t>
            </a:r>
            <a:endParaRPr lang="en-US" altLang="ko-KR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94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3180C-F5AC-2449-990F-B5D632E1F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A99C6D8-639B-F7DD-420C-5C4C0E8B8AA1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5B55D5-B50E-6906-DCE8-84B9E1485EBE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5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27489C-81B6-9264-FC90-C72380B55751}"/>
              </a:ext>
            </a:extLst>
          </p:cNvPr>
          <p:cNvSpPr txBox="1"/>
          <p:nvPr/>
        </p:nvSpPr>
        <p:spPr>
          <a:xfrm>
            <a:off x="1724063" y="536865"/>
            <a:ext cx="15696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정규화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5F4AF9-1A83-0D97-B3F3-ADBDFA477A4C}"/>
              </a:ext>
            </a:extLst>
          </p:cNvPr>
          <p:cNvSpPr txBox="1"/>
          <p:nvPr/>
        </p:nvSpPr>
        <p:spPr>
          <a:xfrm>
            <a:off x="405225" y="4662769"/>
            <a:ext cx="10006101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이상현상이 있는 릴레이션을 분해하여 이상현상을 없애는 과정이다</a:t>
            </a:r>
            <a:r>
              <a:rPr lang="en-US" altLang="ko-KR" sz="2500" dirty="0"/>
              <a:t>.</a:t>
            </a:r>
          </a:p>
          <a:p>
            <a:r>
              <a:rPr lang="ko-KR" altLang="en-US" sz="2500" dirty="0"/>
              <a:t>정규형이 높아질수록 이상현상이 줄어들게 된다</a:t>
            </a:r>
            <a:r>
              <a:rPr lang="en-US" altLang="ko-KR" sz="2500" dirty="0"/>
              <a:t>.</a:t>
            </a:r>
          </a:p>
          <a:p>
            <a:endParaRPr lang="en-US" altLang="ko-KR" sz="2500" dirty="0"/>
          </a:p>
          <a:p>
            <a:r>
              <a:rPr lang="ko-KR" altLang="en-US" sz="2500" dirty="0"/>
              <a:t>장점</a:t>
            </a:r>
            <a:r>
              <a:rPr lang="en-US" altLang="ko-KR" sz="2500" dirty="0"/>
              <a:t>: </a:t>
            </a:r>
            <a:r>
              <a:rPr lang="ko-KR" altLang="en-US" sz="2500" dirty="0"/>
              <a:t>이상현상을 제거할 수 있다</a:t>
            </a:r>
            <a:r>
              <a:rPr lang="en-US" altLang="ko-KR" sz="2500" dirty="0"/>
              <a:t>.</a:t>
            </a:r>
          </a:p>
          <a:p>
            <a:r>
              <a:rPr lang="ko-KR" altLang="en-US" sz="2500" dirty="0"/>
              <a:t>단점</a:t>
            </a:r>
            <a:r>
              <a:rPr lang="en-US" altLang="ko-KR" sz="2500" dirty="0"/>
              <a:t>: </a:t>
            </a:r>
            <a:r>
              <a:rPr lang="ko-KR" altLang="en-US" sz="2500" dirty="0"/>
              <a:t>데이터를 처리할 때 속도가 느려질 수도 있다</a:t>
            </a:r>
            <a:r>
              <a:rPr lang="en-US" altLang="ko-KR" sz="2500" dirty="0"/>
              <a:t>.</a:t>
            </a:r>
          </a:p>
        </p:txBody>
      </p:sp>
      <p:pic>
        <p:nvPicPr>
          <p:cNvPr id="1026" name="Picture 2" descr="DB)데이터베이스의 정규화란?? 🧐">
            <a:extLst>
              <a:ext uri="{FF2B5EF4-FFF2-40B4-BE49-F238E27FC236}">
                <a16:creationId xmlns:a16="http://schemas.microsoft.com/office/drawing/2014/main" id="{69B107FA-D074-E7A9-2C91-4A941B8A2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164" y="746960"/>
            <a:ext cx="3589671" cy="3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39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E9C62-31E0-134A-1034-B7C203B95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178BB3E-ABB3-6546-B7A0-3F9B046F18ED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197D29-27C3-3D7D-2B10-5C1B0C1479E4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5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8A62F-684B-085A-DB06-80538596CD89}"/>
              </a:ext>
            </a:extLst>
          </p:cNvPr>
          <p:cNvSpPr txBox="1"/>
          <p:nvPr/>
        </p:nvSpPr>
        <p:spPr>
          <a:xfrm>
            <a:off x="1724063" y="536865"/>
            <a:ext cx="24673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 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정규화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A32E3F-0DDA-C6F0-1BD0-956BCD3758CF}"/>
              </a:ext>
            </a:extLst>
          </p:cNvPr>
          <p:cNvSpPr txBox="1"/>
          <p:nvPr/>
        </p:nvSpPr>
        <p:spPr>
          <a:xfrm>
            <a:off x="1724063" y="5529042"/>
            <a:ext cx="100061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테이블의 컬럼이 하나의 값만 갖도록 테이블을 분해하는 것</a:t>
            </a:r>
            <a:endParaRPr lang="en-US" altLang="ko-KR" sz="25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63D170B-C687-75BF-09CC-582A36A1A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326" y="1876440"/>
            <a:ext cx="30861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2F8948BA-E635-B5AA-1EFF-14952D3B2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710" y="1462103"/>
            <a:ext cx="2428875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0EC4037B-117B-A115-92A4-31C0C540E35E}"/>
              </a:ext>
            </a:extLst>
          </p:cNvPr>
          <p:cNvSpPr/>
          <p:nvPr/>
        </p:nvSpPr>
        <p:spPr>
          <a:xfrm>
            <a:off x="5250357" y="3071425"/>
            <a:ext cx="1684421" cy="47705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441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6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D2C389-9A93-50EF-AB49-A72A5038A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816877C-99B8-BAD8-01B0-D7B8A018D491}"/>
              </a:ext>
            </a:extLst>
          </p:cNvPr>
          <p:cNvCxnSpPr/>
          <p:nvPr/>
        </p:nvCxnSpPr>
        <p:spPr>
          <a:xfrm>
            <a:off x="568712" y="390293"/>
            <a:ext cx="6634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B2EF43-055C-DCF4-9109-0EA297278B74}"/>
              </a:ext>
            </a:extLst>
          </p:cNvPr>
          <p:cNvSpPr txBox="1"/>
          <p:nvPr/>
        </p:nvSpPr>
        <p:spPr>
          <a:xfrm>
            <a:off x="568712" y="613318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교육 커리큘럼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7F9A52-5713-9C9B-1446-DB44DCDC199B}"/>
              </a:ext>
            </a:extLst>
          </p:cNvPr>
          <p:cNvSpPr txBox="1"/>
          <p:nvPr/>
        </p:nvSpPr>
        <p:spPr>
          <a:xfrm>
            <a:off x="568712" y="1312652"/>
            <a:ext cx="587018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FF0000"/>
                </a:solidFill>
              </a:rPr>
              <a:t>1</a:t>
            </a:r>
            <a:r>
              <a:rPr lang="ko-KR" altLang="en-US" sz="2500" dirty="0">
                <a:solidFill>
                  <a:srgbClr val="FF0000"/>
                </a:solidFill>
              </a:rPr>
              <a:t>일차 데이터베이스 이론 </a:t>
            </a:r>
            <a:r>
              <a:rPr lang="en-US" altLang="ko-KR" sz="2500" dirty="0">
                <a:solidFill>
                  <a:srgbClr val="FF0000"/>
                </a:solidFill>
              </a:rPr>
              <a:t>&amp; </a:t>
            </a:r>
            <a:r>
              <a:rPr lang="ko-KR" altLang="en-US" sz="2500" dirty="0">
                <a:solidFill>
                  <a:srgbClr val="FF0000"/>
                </a:solidFill>
              </a:rPr>
              <a:t>설계 실습</a:t>
            </a:r>
            <a:endParaRPr lang="en-US" altLang="ko-KR" sz="2500" dirty="0">
              <a:solidFill>
                <a:srgbClr val="FF0000"/>
              </a:solidFill>
            </a:endParaRPr>
          </a:p>
          <a:p>
            <a:endParaRPr lang="en-US" altLang="ko-KR" sz="2500" dirty="0">
              <a:solidFill>
                <a:srgbClr val="FF0000"/>
              </a:solidFill>
            </a:endParaRPr>
          </a:p>
          <a:p>
            <a:r>
              <a:rPr lang="en-US" altLang="ko-KR" sz="2500" dirty="0"/>
              <a:t>2</a:t>
            </a:r>
            <a:r>
              <a:rPr lang="ko-KR" altLang="en-US" sz="2500" dirty="0"/>
              <a:t>일차 </a:t>
            </a:r>
            <a:r>
              <a:rPr lang="en-US" altLang="ko-KR" sz="2500" dirty="0"/>
              <a:t>clone</a:t>
            </a:r>
            <a:r>
              <a:rPr lang="ko-KR" altLang="en-US" sz="2500" dirty="0"/>
              <a:t>한 프로젝트로 </a:t>
            </a:r>
            <a:r>
              <a:rPr lang="en-US" altLang="ko-KR" sz="2500" dirty="0"/>
              <a:t>DB </a:t>
            </a:r>
            <a:r>
              <a:rPr lang="ko-KR" altLang="en-US" sz="2500" dirty="0"/>
              <a:t>연결 실습</a:t>
            </a:r>
          </a:p>
        </p:txBody>
      </p:sp>
      <p:pic>
        <p:nvPicPr>
          <p:cNvPr id="7" name="그림 6" descr="텍스트, 그래픽, 폰트, 로고이(가) 표시된 사진&#10;&#10;자동 생성된 설명">
            <a:extLst>
              <a:ext uri="{FF2B5EF4-FFF2-40B4-BE49-F238E27FC236}">
                <a16:creationId xmlns:a16="http://schemas.microsoft.com/office/drawing/2014/main" id="{6A57B847-7629-3685-CCD8-F09D00D1524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30174"/>
            <a:ext cx="5630347" cy="281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9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A36D9-DD27-D223-FD66-06A35EF84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87C1669-C9AB-186C-4563-DC846A86AF92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AAFC69-B72D-2D6E-0567-7987759A1F4E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5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50183-0A06-EC14-80F5-84F513F44FD7}"/>
              </a:ext>
            </a:extLst>
          </p:cNvPr>
          <p:cNvSpPr txBox="1"/>
          <p:nvPr/>
        </p:nvSpPr>
        <p:spPr>
          <a:xfrm>
            <a:off x="1724063" y="536865"/>
            <a:ext cx="24673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 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정규화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DCD3A0-4E40-06E5-D563-DEBEA3C7B467}"/>
              </a:ext>
            </a:extLst>
          </p:cNvPr>
          <p:cNvSpPr txBox="1"/>
          <p:nvPr/>
        </p:nvSpPr>
        <p:spPr>
          <a:xfrm>
            <a:off x="228694" y="4218044"/>
            <a:ext cx="586730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제</a:t>
            </a:r>
            <a:r>
              <a:rPr lang="en-US" altLang="ko-KR" sz="2500" dirty="0"/>
              <a:t>1 </a:t>
            </a:r>
            <a:r>
              <a:rPr lang="ko-KR" altLang="en-US" sz="2500" dirty="0"/>
              <a:t>정규화를 진행한 테이블에 대해 부분적 함수 종속을 없애도록 테이블을 분해하는 것</a:t>
            </a:r>
            <a:endParaRPr lang="en-US" altLang="ko-KR" sz="2500" dirty="0"/>
          </a:p>
          <a:p>
            <a:endParaRPr lang="en-US" altLang="ko-KR" sz="2500" dirty="0"/>
          </a:p>
          <a:p>
            <a:r>
              <a:rPr lang="ko-KR" altLang="en-US" sz="2500" dirty="0"/>
              <a:t>부분적 함수 종속</a:t>
            </a:r>
            <a:r>
              <a:rPr lang="en-US" altLang="ko-KR" sz="2500" dirty="0"/>
              <a:t>: </a:t>
            </a:r>
            <a:r>
              <a:rPr lang="ko-KR" altLang="en-US" sz="2500" dirty="0"/>
              <a:t>기본키의 부분집합이 결정자가 되는 것</a:t>
            </a:r>
            <a:endParaRPr lang="en-US" altLang="ko-KR" sz="25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CD96A27-4C3B-FBE9-CC36-EED8E4077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1132655"/>
            <a:ext cx="7260808" cy="195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52DB355C-6DB9-77C9-BC7F-9FAF81ED5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675" y="3206343"/>
            <a:ext cx="5796600" cy="331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0274C325-32F1-B119-DB86-89EC7E7FEFDE}"/>
              </a:ext>
            </a:extLst>
          </p:cNvPr>
          <p:cNvSpPr/>
          <p:nvPr/>
        </p:nvSpPr>
        <p:spPr>
          <a:xfrm rot="2923542">
            <a:off x="6447483" y="2707332"/>
            <a:ext cx="857313" cy="35251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50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C8B30-C7F2-4065-2B3A-EF5E25804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860D259-4541-6B89-F7C9-62AC0D0E3B50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44FA41-2DFC-774D-AAD9-5489114ACE7E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5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D22109-FBD3-78E2-9213-A7FD5A8E7754}"/>
              </a:ext>
            </a:extLst>
          </p:cNvPr>
          <p:cNvSpPr txBox="1"/>
          <p:nvPr/>
        </p:nvSpPr>
        <p:spPr>
          <a:xfrm>
            <a:off x="1724063" y="536865"/>
            <a:ext cx="24673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 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정규화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123B99-5595-B3E2-DCB7-781B6EA04F1A}"/>
              </a:ext>
            </a:extLst>
          </p:cNvPr>
          <p:cNvSpPr txBox="1"/>
          <p:nvPr/>
        </p:nvSpPr>
        <p:spPr>
          <a:xfrm>
            <a:off x="331305" y="4346590"/>
            <a:ext cx="539190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제</a:t>
            </a:r>
            <a:r>
              <a:rPr lang="en-US" altLang="ko-KR" sz="2500" dirty="0"/>
              <a:t>2 </a:t>
            </a:r>
            <a:r>
              <a:rPr lang="ko-KR" altLang="en-US" sz="2500" dirty="0"/>
              <a:t>정규화를 진행한 테이블에 대해 </a:t>
            </a:r>
            <a:r>
              <a:rPr lang="ko-KR" altLang="en-US" sz="2500" dirty="0" err="1"/>
              <a:t>이행적</a:t>
            </a:r>
            <a:r>
              <a:rPr lang="ko-KR" altLang="en-US" sz="2500" dirty="0"/>
              <a:t> 종속을 없애도록 테이블을 분해하는 것</a:t>
            </a:r>
            <a:endParaRPr lang="en-US" altLang="ko-KR" sz="2500" dirty="0"/>
          </a:p>
          <a:p>
            <a:endParaRPr lang="en-US" altLang="ko-KR" sz="2500" dirty="0"/>
          </a:p>
          <a:p>
            <a:r>
              <a:rPr lang="ko-KR" altLang="en-US" sz="2500" dirty="0" err="1"/>
              <a:t>이행적</a:t>
            </a:r>
            <a:r>
              <a:rPr lang="ko-KR" altLang="en-US" sz="2500" dirty="0"/>
              <a:t> 종속</a:t>
            </a:r>
            <a:r>
              <a:rPr lang="en-US" altLang="ko-KR" sz="2500" dirty="0"/>
              <a:t>: A -&gt; B, B -&gt; C</a:t>
            </a:r>
            <a:r>
              <a:rPr lang="ko-KR" altLang="en-US" sz="2500" dirty="0"/>
              <a:t>가 성립할 때</a:t>
            </a:r>
            <a:r>
              <a:rPr lang="en-US" altLang="ko-KR" sz="2500" dirty="0"/>
              <a:t>, A -&gt; C</a:t>
            </a:r>
            <a:r>
              <a:rPr lang="ko-KR" altLang="en-US" sz="2500" dirty="0"/>
              <a:t>가 성립되는 것</a:t>
            </a:r>
            <a:endParaRPr lang="en-US" altLang="ko-KR" sz="25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A8B700D-2ACE-F954-BF8A-5255FDB1F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241177"/>
            <a:ext cx="7130716" cy="184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6501E14-AB7B-2D4A-0FB6-164F50290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742" y="3250134"/>
            <a:ext cx="5876423" cy="289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BDDA7C60-BB87-BF47-3FBB-544D8BAA49D6}"/>
              </a:ext>
            </a:extLst>
          </p:cNvPr>
          <p:cNvSpPr/>
          <p:nvPr/>
        </p:nvSpPr>
        <p:spPr>
          <a:xfrm rot="1449619">
            <a:off x="4628176" y="2882021"/>
            <a:ext cx="1195341" cy="40351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902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381AB-3317-F4AA-9D07-52CCE6E3D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2C17DC61-B1BA-12AF-3FC9-E58AB18DE56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C6399B-3F50-9BEB-4807-B7C11F08E29F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700417-45B9-F1B0-D12A-AA962DD584BB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6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451FB3-2EDE-0ECA-4C5C-3004CB171209}"/>
              </a:ext>
            </a:extLst>
          </p:cNvPr>
          <p:cNvSpPr txBox="1"/>
          <p:nvPr/>
        </p:nvSpPr>
        <p:spPr>
          <a:xfrm>
            <a:off x="4849247" y="1560058"/>
            <a:ext cx="2493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err="1">
                <a:solidFill>
                  <a:schemeClr val="bg1"/>
                </a:solidFill>
                <a:latin typeface="+mj-ea"/>
                <a:ea typeface="+mj-ea"/>
              </a:rPr>
              <a:t>ErdCloud</a:t>
            </a:r>
            <a:endParaRPr lang="ko-KR" altLang="en-US" sz="4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600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8BCCC-961B-8A9B-D124-0A01C3727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F927024-67BC-6660-4A69-D136EE13E421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B4DC63-F987-4FB5-8FB2-D30CFE651684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5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B0E8BE-4EF9-DD57-FF59-F0DB2FC88F32}"/>
              </a:ext>
            </a:extLst>
          </p:cNvPr>
          <p:cNvSpPr txBox="1"/>
          <p:nvPr/>
        </p:nvSpPr>
        <p:spPr>
          <a:xfrm>
            <a:off x="1724063" y="536865"/>
            <a:ext cx="22446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ErdCloud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FFD8B2-D352-D45C-FCCC-D5CAF91106B6}"/>
              </a:ext>
            </a:extLst>
          </p:cNvPr>
          <p:cNvSpPr txBox="1"/>
          <p:nvPr/>
        </p:nvSpPr>
        <p:spPr>
          <a:xfrm>
            <a:off x="4148966" y="6380946"/>
            <a:ext cx="38940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hlinkClick r:id="rId2"/>
              </a:rPr>
              <a:t>https://www.erdcloud.com/</a:t>
            </a:r>
            <a:endParaRPr lang="en-US" altLang="ko-KR" sz="25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A37852-21AB-B716-313C-7C4015AFA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831" y="1139237"/>
            <a:ext cx="8456328" cy="5312137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7CBC1122-B9AA-0707-D7D0-AE0C6B2A7054}"/>
              </a:ext>
            </a:extLst>
          </p:cNvPr>
          <p:cNvSpPr/>
          <p:nvPr/>
        </p:nvSpPr>
        <p:spPr>
          <a:xfrm>
            <a:off x="8470231" y="1139237"/>
            <a:ext cx="483269" cy="4676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251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6CFF8-B8D5-019A-017E-F050037D3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E8DAE51-ACD9-E624-0792-139F88B8C5CA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29824D-BBE5-108C-50C7-99F32CB9EB68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5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F75139-B0C9-ED4E-2B74-164F9C36E793}"/>
              </a:ext>
            </a:extLst>
          </p:cNvPr>
          <p:cNvSpPr txBox="1"/>
          <p:nvPr/>
        </p:nvSpPr>
        <p:spPr>
          <a:xfrm>
            <a:off x="1724063" y="536865"/>
            <a:ext cx="33314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ErdCloud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실습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B69801-3EE7-F209-5DD8-AF9C05A92B23}"/>
              </a:ext>
            </a:extLst>
          </p:cNvPr>
          <p:cNvSpPr txBox="1"/>
          <p:nvPr/>
        </p:nvSpPr>
        <p:spPr>
          <a:xfrm>
            <a:off x="1724063" y="1442620"/>
            <a:ext cx="8871284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사람</a:t>
            </a:r>
            <a:r>
              <a:rPr lang="en-US" altLang="ko-KR" sz="2500" dirty="0"/>
              <a:t>,</a:t>
            </a:r>
            <a:r>
              <a:rPr lang="ko-KR" altLang="en-US" sz="2500" dirty="0"/>
              <a:t>직업</a:t>
            </a:r>
            <a:r>
              <a:rPr lang="en-US" altLang="ko-KR" sz="2500" dirty="0"/>
              <a:t>, </a:t>
            </a:r>
            <a:r>
              <a:rPr lang="ko-KR" altLang="en-US" sz="2500" dirty="0"/>
              <a:t>국가</a:t>
            </a:r>
            <a:r>
              <a:rPr lang="en-US" altLang="ko-KR" sz="2500" dirty="0"/>
              <a:t>, </a:t>
            </a:r>
            <a:r>
              <a:rPr lang="ko-KR" altLang="en-US" sz="2500" dirty="0"/>
              <a:t>도시 테이블 연결해보기</a:t>
            </a:r>
            <a:endParaRPr lang="en-US" altLang="ko-KR" sz="2500" dirty="0"/>
          </a:p>
          <a:p>
            <a:endParaRPr lang="en-US" altLang="ko-KR" sz="2500" dirty="0"/>
          </a:p>
          <a:p>
            <a:r>
              <a:rPr lang="ko-KR" altLang="en-US" sz="2500" dirty="0">
                <a:solidFill>
                  <a:srgbClr val="FF0000"/>
                </a:solidFill>
              </a:rPr>
              <a:t>사람</a:t>
            </a:r>
            <a:r>
              <a:rPr lang="en-US" altLang="ko-KR" sz="2500" dirty="0">
                <a:solidFill>
                  <a:srgbClr val="FF0000"/>
                </a:solidFill>
              </a:rPr>
              <a:t>(id, </a:t>
            </a:r>
            <a:r>
              <a:rPr lang="ko-KR" altLang="en-US" sz="2500" dirty="0">
                <a:solidFill>
                  <a:srgbClr val="FF0000"/>
                </a:solidFill>
              </a:rPr>
              <a:t>이름</a:t>
            </a:r>
            <a:r>
              <a:rPr lang="en-US" altLang="ko-KR" sz="2500" dirty="0">
                <a:solidFill>
                  <a:srgbClr val="FF0000"/>
                </a:solidFill>
              </a:rPr>
              <a:t>, </a:t>
            </a:r>
            <a:r>
              <a:rPr lang="ko-KR" altLang="en-US" sz="2500" dirty="0">
                <a:solidFill>
                  <a:srgbClr val="FF0000"/>
                </a:solidFill>
              </a:rPr>
              <a:t>생년월일</a:t>
            </a:r>
            <a:r>
              <a:rPr lang="en-US" altLang="ko-KR" sz="2500" dirty="0">
                <a:solidFill>
                  <a:srgbClr val="FF0000"/>
                </a:solidFill>
              </a:rPr>
              <a:t>, </a:t>
            </a:r>
            <a:r>
              <a:rPr lang="ko-KR" altLang="en-US" sz="2500" dirty="0">
                <a:solidFill>
                  <a:srgbClr val="FF0000"/>
                </a:solidFill>
              </a:rPr>
              <a:t>성별 등</a:t>
            </a:r>
            <a:r>
              <a:rPr lang="en-US" altLang="ko-KR" sz="2500" dirty="0">
                <a:solidFill>
                  <a:srgbClr val="FF0000"/>
                </a:solidFill>
              </a:rPr>
              <a:t>…)</a:t>
            </a:r>
          </a:p>
          <a:p>
            <a:r>
              <a:rPr lang="ko-KR" altLang="en-US" sz="2500" dirty="0">
                <a:solidFill>
                  <a:srgbClr val="FF0000"/>
                </a:solidFill>
              </a:rPr>
              <a:t>직업</a:t>
            </a:r>
            <a:r>
              <a:rPr lang="en-US" altLang="ko-KR" sz="2500" dirty="0">
                <a:solidFill>
                  <a:srgbClr val="FF0000"/>
                </a:solidFill>
              </a:rPr>
              <a:t>(id, </a:t>
            </a:r>
            <a:r>
              <a:rPr lang="ko-KR" altLang="en-US" sz="2500" dirty="0" err="1">
                <a:solidFill>
                  <a:srgbClr val="FF0000"/>
                </a:solidFill>
              </a:rPr>
              <a:t>직업명</a:t>
            </a:r>
            <a:r>
              <a:rPr lang="en-US" altLang="ko-KR" sz="2500" dirty="0">
                <a:solidFill>
                  <a:srgbClr val="FF0000"/>
                </a:solidFill>
              </a:rPr>
              <a:t>, </a:t>
            </a:r>
            <a:r>
              <a:rPr lang="ko-KR" altLang="en-US" sz="2500" dirty="0">
                <a:solidFill>
                  <a:srgbClr val="FF0000"/>
                </a:solidFill>
              </a:rPr>
              <a:t>평균 급여 등</a:t>
            </a:r>
            <a:r>
              <a:rPr lang="en-US" altLang="ko-KR" sz="2500" dirty="0">
                <a:solidFill>
                  <a:srgbClr val="FF0000"/>
                </a:solidFill>
              </a:rPr>
              <a:t>…)</a:t>
            </a:r>
          </a:p>
          <a:p>
            <a:r>
              <a:rPr lang="ko-KR" altLang="en-US" sz="2500" dirty="0">
                <a:solidFill>
                  <a:srgbClr val="FF0000"/>
                </a:solidFill>
              </a:rPr>
              <a:t>국가</a:t>
            </a:r>
            <a:r>
              <a:rPr lang="en-US" altLang="ko-KR" sz="2500" dirty="0">
                <a:solidFill>
                  <a:srgbClr val="FF0000"/>
                </a:solidFill>
              </a:rPr>
              <a:t>(id, </a:t>
            </a:r>
            <a:r>
              <a:rPr lang="ko-KR" altLang="en-US" sz="2500" dirty="0" err="1">
                <a:solidFill>
                  <a:srgbClr val="FF0000"/>
                </a:solidFill>
              </a:rPr>
              <a:t>국가명</a:t>
            </a:r>
            <a:r>
              <a:rPr lang="en-US" altLang="ko-KR" sz="2500" dirty="0">
                <a:solidFill>
                  <a:srgbClr val="FF0000"/>
                </a:solidFill>
              </a:rPr>
              <a:t>, </a:t>
            </a:r>
            <a:r>
              <a:rPr lang="ko-KR" altLang="en-US" sz="2500" dirty="0">
                <a:solidFill>
                  <a:srgbClr val="FF0000"/>
                </a:solidFill>
              </a:rPr>
              <a:t>인구수</a:t>
            </a:r>
            <a:r>
              <a:rPr lang="en-US" altLang="ko-KR" sz="2500" dirty="0">
                <a:solidFill>
                  <a:srgbClr val="FF0000"/>
                </a:solidFill>
              </a:rPr>
              <a:t> </a:t>
            </a:r>
            <a:r>
              <a:rPr lang="ko-KR" altLang="en-US" sz="2500" dirty="0">
                <a:solidFill>
                  <a:srgbClr val="FF0000"/>
                </a:solidFill>
              </a:rPr>
              <a:t>등</a:t>
            </a:r>
            <a:r>
              <a:rPr lang="en-US" altLang="ko-KR" sz="2500" dirty="0">
                <a:solidFill>
                  <a:srgbClr val="FF0000"/>
                </a:solidFill>
              </a:rPr>
              <a:t>…)</a:t>
            </a:r>
          </a:p>
          <a:p>
            <a:r>
              <a:rPr lang="ko-KR" altLang="en-US" sz="2500" dirty="0">
                <a:solidFill>
                  <a:srgbClr val="FF0000"/>
                </a:solidFill>
              </a:rPr>
              <a:t>도시</a:t>
            </a:r>
            <a:r>
              <a:rPr lang="en-US" altLang="ko-KR" sz="2500" dirty="0">
                <a:solidFill>
                  <a:srgbClr val="FF0000"/>
                </a:solidFill>
              </a:rPr>
              <a:t>(id, </a:t>
            </a:r>
            <a:r>
              <a:rPr lang="ko-KR" altLang="en-US" sz="2500" dirty="0">
                <a:solidFill>
                  <a:srgbClr val="FF0000"/>
                </a:solidFill>
              </a:rPr>
              <a:t>도시명</a:t>
            </a:r>
            <a:r>
              <a:rPr lang="en-US" altLang="ko-KR" sz="2500" dirty="0">
                <a:solidFill>
                  <a:srgbClr val="FF0000"/>
                </a:solidFill>
              </a:rPr>
              <a:t>, </a:t>
            </a:r>
            <a:r>
              <a:rPr lang="ko-KR" altLang="en-US" sz="2500" dirty="0">
                <a:solidFill>
                  <a:srgbClr val="FF0000"/>
                </a:solidFill>
              </a:rPr>
              <a:t>인구수 등</a:t>
            </a:r>
            <a:r>
              <a:rPr lang="en-US" altLang="ko-KR" sz="2500" dirty="0">
                <a:solidFill>
                  <a:srgbClr val="FF0000"/>
                </a:solidFill>
              </a:rPr>
              <a:t>…)</a:t>
            </a:r>
          </a:p>
          <a:p>
            <a:endParaRPr lang="en-US" altLang="ko-KR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/>
              <a:t>사람은 복수국적 허용 </a:t>
            </a:r>
            <a:r>
              <a:rPr lang="en-US" altLang="ko-KR" sz="2500" dirty="0"/>
              <a:t>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/>
              <a:t>사람 당 직업 </a:t>
            </a:r>
            <a:r>
              <a:rPr lang="en-US" altLang="ko-KR" sz="2500" dirty="0"/>
              <a:t>1</a:t>
            </a:r>
            <a:r>
              <a:rPr lang="ko-KR" altLang="en-US" sz="2500" dirty="0"/>
              <a:t>개</a:t>
            </a:r>
            <a:endParaRPr lang="en-US" altLang="ko-KR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/>
              <a:t>관계</a:t>
            </a:r>
            <a:r>
              <a:rPr lang="en-US" altLang="ko-KR" sz="2500" dirty="0"/>
              <a:t>(1:1, 1:N,</a:t>
            </a:r>
            <a:r>
              <a:rPr lang="ko-KR" altLang="en-US" sz="2500" dirty="0"/>
              <a:t> </a:t>
            </a:r>
            <a:r>
              <a:rPr lang="en-US" altLang="ko-KR" sz="2500" dirty="0"/>
              <a:t>N:M)</a:t>
            </a:r>
            <a:r>
              <a:rPr lang="ko-KR" altLang="en-US" sz="2500" dirty="0"/>
              <a:t>를 잘 생각해서 만들어보기</a:t>
            </a:r>
            <a:endParaRPr lang="en-US" altLang="ko-KR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/>
              <a:t>속성</a:t>
            </a:r>
            <a:r>
              <a:rPr lang="en-US" altLang="ko-KR" sz="2500" dirty="0"/>
              <a:t>(</a:t>
            </a:r>
            <a:r>
              <a:rPr lang="ko-KR" altLang="en-US" sz="2500" dirty="0"/>
              <a:t>칼럼</a:t>
            </a:r>
            <a:r>
              <a:rPr lang="en-US" altLang="ko-KR" sz="2500" dirty="0"/>
              <a:t>)</a:t>
            </a:r>
            <a:r>
              <a:rPr lang="ko-KR" altLang="en-US" sz="2500" dirty="0"/>
              <a:t>은 스스로 생각해서 추가해도 됨</a:t>
            </a:r>
            <a:endParaRPr lang="en-US" altLang="ko-KR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/>
              <a:t>만약 테이블이 더 필요하다면 생성해도 됨</a:t>
            </a:r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158094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E4B12-AE9F-1C6F-A240-B46A0261A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F77644A-6CEF-7781-D2A3-68E9C87E654A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192C30-DC28-75D6-AF56-CBA256DA4BA1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5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DB80BB-196C-591D-8CAF-7B35F2C7928D}"/>
              </a:ext>
            </a:extLst>
          </p:cNvPr>
          <p:cNvSpPr txBox="1"/>
          <p:nvPr/>
        </p:nvSpPr>
        <p:spPr>
          <a:xfrm>
            <a:off x="1724063" y="536865"/>
            <a:ext cx="48511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ErdCloud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실습 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예시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A33CB0-CF03-F68F-6A3C-58EE4598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441" y="1652758"/>
            <a:ext cx="8183117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E31F7-B5FC-4792-AA64-1745B279B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91661F6F-0936-BDAE-546D-267F2D2227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E6FB43-AA69-A2B8-13F7-B742C4D8F9CA}"/>
              </a:ext>
            </a:extLst>
          </p:cNvPr>
          <p:cNvSpPr txBox="1"/>
          <p:nvPr/>
        </p:nvSpPr>
        <p:spPr>
          <a:xfrm>
            <a:off x="479503" y="412596"/>
            <a:ext cx="197682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solidFill>
                  <a:schemeClr val="bg1"/>
                </a:solidFill>
              </a:rPr>
              <a:t>Q&amp;A</a:t>
            </a:r>
            <a:endParaRPr lang="ko-KR" altLang="en-US" sz="7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58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4FEA01-4083-F9DF-9CC6-2D89665F9A22}"/>
              </a:ext>
            </a:extLst>
          </p:cNvPr>
          <p:cNvSpPr txBox="1"/>
          <p:nvPr/>
        </p:nvSpPr>
        <p:spPr>
          <a:xfrm>
            <a:off x="2605301" y="2613392"/>
            <a:ext cx="698139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0" b="1" spc="600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5064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7ADFA4BD-E57A-2B06-8A5F-55D8B28235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A0DD26-7F5B-D635-D317-0F28102C6EFF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B9F250-F66D-AB0D-E27D-6338806D5D2B}"/>
              </a:ext>
            </a:extLst>
          </p:cNvPr>
          <p:cNvSpPr txBox="1"/>
          <p:nvPr/>
        </p:nvSpPr>
        <p:spPr>
          <a:xfrm>
            <a:off x="5616541" y="1098393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1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F1AF2-BD8F-FF7A-350F-9429F4EB3DCC}"/>
              </a:ext>
            </a:extLst>
          </p:cNvPr>
          <p:cNvSpPr txBox="1"/>
          <p:nvPr/>
        </p:nvSpPr>
        <p:spPr>
          <a:xfrm>
            <a:off x="4087276" y="1560058"/>
            <a:ext cx="40174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데이터베이스</a:t>
            </a:r>
          </a:p>
        </p:txBody>
      </p:sp>
    </p:spTree>
    <p:extLst>
      <p:ext uri="{BB962C8B-B14F-4D97-AF65-F5344CB8AC3E}">
        <p14:creationId xmlns:p14="http://schemas.microsoft.com/office/powerpoint/2010/main" val="27433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9DF27-2686-9AD9-AC55-21DC7258E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40EAE77-26E7-F955-B42B-31D50B1F3442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5DD6BB-CFDC-C5E1-8102-08FE410A34C8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1E8D1-8E9E-E661-DDBB-71C3571E067A}"/>
              </a:ext>
            </a:extLst>
          </p:cNvPr>
          <p:cNvSpPr txBox="1"/>
          <p:nvPr/>
        </p:nvSpPr>
        <p:spPr>
          <a:xfrm>
            <a:off x="1724063" y="536865"/>
            <a:ext cx="36711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데이터베이스란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081DDC-98C7-37DD-5D98-2A87CC33B8A6}"/>
              </a:ext>
            </a:extLst>
          </p:cNvPr>
          <p:cNvSpPr txBox="1"/>
          <p:nvPr/>
        </p:nvSpPr>
        <p:spPr>
          <a:xfrm>
            <a:off x="1355884" y="2951946"/>
            <a:ext cx="94802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여러 사람이 공유하고 사용할 목적으로 통합</a:t>
            </a:r>
            <a:r>
              <a:rPr lang="en-US" altLang="ko-KR" sz="2500" dirty="0"/>
              <a:t>, </a:t>
            </a:r>
            <a:r>
              <a:rPr lang="ko-KR" altLang="en-US" sz="2500" dirty="0"/>
              <a:t>관리되는 정보의 집합</a:t>
            </a:r>
          </a:p>
        </p:txBody>
      </p:sp>
    </p:spTree>
    <p:extLst>
      <p:ext uri="{BB962C8B-B14F-4D97-AF65-F5344CB8AC3E}">
        <p14:creationId xmlns:p14="http://schemas.microsoft.com/office/powerpoint/2010/main" val="151496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9DF27-2686-9AD9-AC55-21DC7258E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40EAE77-26E7-F955-B42B-31D50B1F3442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5DD6BB-CFDC-C5E1-8102-08FE410A34C8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1E8D1-8E9E-E661-DDBB-71C3571E067A}"/>
              </a:ext>
            </a:extLst>
          </p:cNvPr>
          <p:cNvSpPr txBox="1"/>
          <p:nvPr/>
        </p:nvSpPr>
        <p:spPr>
          <a:xfrm>
            <a:off x="1724063" y="536865"/>
            <a:ext cx="32095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관계모델이란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081DDC-98C7-37DD-5D98-2A87CC33B8A6}"/>
              </a:ext>
            </a:extLst>
          </p:cNvPr>
          <p:cNvSpPr txBox="1"/>
          <p:nvPr/>
        </p:nvSpPr>
        <p:spPr>
          <a:xfrm>
            <a:off x="1355884" y="2421032"/>
            <a:ext cx="9480232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데이터를 테이블 형태로 표현하는 데이터베이스 모델</a:t>
            </a:r>
            <a:endParaRPr lang="en-US" altLang="ko-KR" sz="2500" dirty="0"/>
          </a:p>
          <a:p>
            <a:endParaRPr lang="en-US" altLang="ko-KR" sz="2500" dirty="0"/>
          </a:p>
          <a:p>
            <a:r>
              <a:rPr lang="ko-KR" altLang="en-US" sz="2500" dirty="0"/>
              <a:t>테이블을 릴레이션</a:t>
            </a:r>
            <a:r>
              <a:rPr lang="en-US" altLang="ko-KR" sz="2500" dirty="0"/>
              <a:t>(Relation)</a:t>
            </a:r>
            <a:r>
              <a:rPr lang="ko-KR" altLang="en-US" sz="2500" dirty="0"/>
              <a:t>이라고 부름</a:t>
            </a:r>
            <a:endParaRPr lang="en-US" altLang="ko-KR" sz="2500" dirty="0"/>
          </a:p>
          <a:p>
            <a:endParaRPr lang="en-US" altLang="ko-KR" sz="2500" dirty="0"/>
          </a:p>
          <a:p>
            <a:r>
              <a:rPr lang="ko-KR" altLang="en-US" sz="2500" dirty="0"/>
              <a:t>각 테이블은 행</a:t>
            </a:r>
            <a:r>
              <a:rPr lang="en-US" altLang="ko-KR" sz="2500" dirty="0"/>
              <a:t>(row)</a:t>
            </a:r>
            <a:r>
              <a:rPr lang="ko-KR" altLang="en-US" sz="2500" dirty="0"/>
              <a:t>과 열</a:t>
            </a:r>
            <a:r>
              <a:rPr lang="en-US" altLang="ko-KR" sz="2500" dirty="0"/>
              <a:t>(column)</a:t>
            </a:r>
            <a:r>
              <a:rPr lang="ko-KR" altLang="en-US" sz="2500" dirty="0"/>
              <a:t>으로 구성됨</a:t>
            </a:r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257642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9DF27-2686-9AD9-AC55-21DC7258E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40EAE77-26E7-F955-B42B-31D50B1F3442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5DD6BB-CFDC-C5E1-8102-08FE410A34C8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1E8D1-8E9E-E661-DDBB-71C3571E067A}"/>
              </a:ext>
            </a:extLst>
          </p:cNvPr>
          <p:cNvSpPr txBox="1"/>
          <p:nvPr/>
        </p:nvSpPr>
        <p:spPr>
          <a:xfrm>
            <a:off x="1724063" y="536865"/>
            <a:ext cx="48301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관계 모델의 주요 요소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081DDC-98C7-37DD-5D98-2A87CC33B8A6}"/>
              </a:ext>
            </a:extLst>
          </p:cNvPr>
          <p:cNvSpPr txBox="1"/>
          <p:nvPr/>
        </p:nvSpPr>
        <p:spPr>
          <a:xfrm>
            <a:off x="583068" y="5487793"/>
            <a:ext cx="113815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/>
              <a:t>릴레이션</a:t>
            </a:r>
            <a:endParaRPr lang="en-US" altLang="ko-KR" sz="2500" dirty="0"/>
          </a:p>
          <a:p>
            <a:r>
              <a:rPr lang="ko-KR" altLang="en-US" sz="2500" dirty="0"/>
              <a:t>데이터가 저장되는 테이블로</a:t>
            </a:r>
            <a:r>
              <a:rPr lang="en-US" altLang="ko-KR" sz="2500" dirty="0"/>
              <a:t>, </a:t>
            </a:r>
            <a:r>
              <a:rPr lang="ko-KR" altLang="en-US" sz="2500" dirty="0"/>
              <a:t>각각의 릴레이션은 특정 </a:t>
            </a:r>
            <a:r>
              <a:rPr lang="ko-KR" altLang="en-US" sz="2500" dirty="0" err="1"/>
              <a:t>엔터티</a:t>
            </a:r>
            <a:r>
              <a:rPr lang="en-US" altLang="ko-KR" sz="2500" dirty="0"/>
              <a:t>(</a:t>
            </a:r>
            <a:r>
              <a:rPr lang="ko-KR" altLang="en-US" sz="2500" dirty="0"/>
              <a:t>개체</a:t>
            </a:r>
            <a:r>
              <a:rPr lang="en-US" altLang="ko-KR" sz="2500" dirty="0"/>
              <a:t>)</a:t>
            </a:r>
            <a:r>
              <a:rPr lang="ko-KR" altLang="en-US" sz="2500" dirty="0"/>
              <a:t>를 표현한다</a:t>
            </a:r>
            <a:r>
              <a:rPr lang="en-US" altLang="ko-KR" sz="2500" dirty="0"/>
              <a:t>.</a:t>
            </a:r>
          </a:p>
        </p:txBody>
      </p:sp>
      <p:pic>
        <p:nvPicPr>
          <p:cNvPr id="1028" name="Picture 4" descr="관계형 데이터베이스 - 릴레이션(Relation), 튜플(Tuple), 속성(Attribute), 도메인(Domain)">
            <a:extLst>
              <a:ext uri="{FF2B5EF4-FFF2-40B4-BE49-F238E27FC236}">
                <a16:creationId xmlns:a16="http://schemas.microsoft.com/office/drawing/2014/main" id="{110E4566-3C58-71F9-CEEB-7528446EA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075" y="1260503"/>
            <a:ext cx="641985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19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9DF27-2686-9AD9-AC55-21DC7258E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40EAE77-26E7-F955-B42B-31D50B1F3442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5DD6BB-CFDC-C5E1-8102-08FE410A34C8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1E8D1-8E9E-E661-DDBB-71C3571E067A}"/>
              </a:ext>
            </a:extLst>
          </p:cNvPr>
          <p:cNvSpPr txBox="1"/>
          <p:nvPr/>
        </p:nvSpPr>
        <p:spPr>
          <a:xfrm>
            <a:off x="1724063" y="536865"/>
            <a:ext cx="48301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관계 모델의 주요 요소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081DDC-98C7-37DD-5D98-2A87CC33B8A6}"/>
              </a:ext>
            </a:extLst>
          </p:cNvPr>
          <p:cNvSpPr txBox="1"/>
          <p:nvPr/>
        </p:nvSpPr>
        <p:spPr>
          <a:xfrm>
            <a:off x="583068" y="5487793"/>
            <a:ext cx="113815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/>
              <a:t>속성</a:t>
            </a:r>
            <a:endParaRPr lang="en-US" altLang="ko-KR" sz="2500" dirty="0"/>
          </a:p>
          <a:p>
            <a:r>
              <a:rPr lang="ko-KR" altLang="en-US" sz="2500" dirty="0"/>
              <a:t>테이블의 열을 나타내며</a:t>
            </a:r>
            <a:r>
              <a:rPr lang="en-US" altLang="ko-KR" sz="2500" dirty="0"/>
              <a:t>, </a:t>
            </a:r>
            <a:r>
              <a:rPr lang="ko-KR" altLang="en-US" sz="2500" dirty="0"/>
              <a:t>릴레이션 내에서 저장되는 데이터의 특성을 정의한다</a:t>
            </a:r>
            <a:r>
              <a:rPr lang="en-US" altLang="ko-KR" sz="2500" dirty="0"/>
              <a:t>.</a:t>
            </a:r>
          </a:p>
        </p:txBody>
      </p:sp>
      <p:pic>
        <p:nvPicPr>
          <p:cNvPr id="1028" name="Picture 4" descr="관계형 데이터베이스 - 릴레이션(Relation), 튜플(Tuple), 속성(Attribute), 도메인(Domain)">
            <a:extLst>
              <a:ext uri="{FF2B5EF4-FFF2-40B4-BE49-F238E27FC236}">
                <a16:creationId xmlns:a16="http://schemas.microsoft.com/office/drawing/2014/main" id="{110E4566-3C58-71F9-CEEB-7528446EA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075" y="1260503"/>
            <a:ext cx="641985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835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9DF27-2686-9AD9-AC55-21DC7258E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40EAE77-26E7-F955-B42B-31D50B1F3442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5DD6BB-CFDC-C5E1-8102-08FE410A34C8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1E8D1-8E9E-E661-DDBB-71C3571E067A}"/>
              </a:ext>
            </a:extLst>
          </p:cNvPr>
          <p:cNvSpPr txBox="1"/>
          <p:nvPr/>
        </p:nvSpPr>
        <p:spPr>
          <a:xfrm>
            <a:off x="1724063" y="536865"/>
            <a:ext cx="48301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관계 모델의 주요 요소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081DDC-98C7-37DD-5D98-2A87CC33B8A6}"/>
              </a:ext>
            </a:extLst>
          </p:cNvPr>
          <p:cNvSpPr txBox="1"/>
          <p:nvPr/>
        </p:nvSpPr>
        <p:spPr>
          <a:xfrm>
            <a:off x="583068" y="5487793"/>
            <a:ext cx="113815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 err="1"/>
              <a:t>튜플</a:t>
            </a:r>
            <a:endParaRPr lang="en-US" altLang="ko-KR" sz="2500" dirty="0"/>
          </a:p>
          <a:p>
            <a:r>
              <a:rPr lang="ko-KR" altLang="en-US" sz="2500" dirty="0"/>
              <a:t>테이블의 행을 나타내며</a:t>
            </a:r>
            <a:r>
              <a:rPr lang="en-US" altLang="ko-KR" sz="2500" dirty="0"/>
              <a:t>, </a:t>
            </a:r>
            <a:r>
              <a:rPr lang="ko-KR" altLang="en-US" sz="2500" dirty="0"/>
              <a:t>하나의 </a:t>
            </a:r>
            <a:r>
              <a:rPr lang="ko-KR" altLang="en-US" sz="2500" dirty="0" err="1"/>
              <a:t>엔터티</a:t>
            </a:r>
            <a:r>
              <a:rPr lang="ko-KR" altLang="en-US" sz="2500" dirty="0"/>
              <a:t> 인스턴스에 해당하는 데이터를 저장한다</a:t>
            </a:r>
            <a:r>
              <a:rPr lang="en-US" altLang="ko-KR" sz="2500" dirty="0"/>
              <a:t>.</a:t>
            </a:r>
          </a:p>
        </p:txBody>
      </p:sp>
      <p:pic>
        <p:nvPicPr>
          <p:cNvPr id="1028" name="Picture 4" descr="관계형 데이터베이스 - 릴레이션(Relation), 튜플(Tuple), 속성(Attribute), 도메인(Domain)">
            <a:extLst>
              <a:ext uri="{FF2B5EF4-FFF2-40B4-BE49-F238E27FC236}">
                <a16:creationId xmlns:a16="http://schemas.microsoft.com/office/drawing/2014/main" id="{110E4566-3C58-71F9-CEEB-7528446EA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075" y="1260503"/>
            <a:ext cx="641985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93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8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5264E"/>
      </a:accent1>
      <a:accent2>
        <a:srgbClr val="3F668F"/>
      </a:accent2>
      <a:accent3>
        <a:srgbClr val="4A7ECA"/>
      </a:accent3>
      <a:accent4>
        <a:srgbClr val="B28659"/>
      </a:accent4>
      <a:accent5>
        <a:srgbClr val="FDC467"/>
      </a:accent5>
      <a:accent6>
        <a:srgbClr val="E5D8C9"/>
      </a:accent6>
      <a:hlink>
        <a:srgbClr val="262626"/>
      </a:hlink>
      <a:folHlink>
        <a:srgbClr val="262626"/>
      </a:folHlink>
    </a:clrScheme>
    <a:fontScheme name="Pretendard_BLACK_M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1393</TotalTime>
  <Words>964</Words>
  <Application>Microsoft Office PowerPoint</Application>
  <PresentationFormat>와이드스크린</PresentationFormat>
  <Paragraphs>184</Paragraphs>
  <Slides>37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2" baseType="lpstr">
      <vt:lpstr>Pretendard</vt:lpstr>
      <vt:lpstr>Pretendard Black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어진 이</cp:lastModifiedBy>
  <cp:revision>46</cp:revision>
  <dcterms:created xsi:type="dcterms:W3CDTF">2023-04-24T02:25:46Z</dcterms:created>
  <dcterms:modified xsi:type="dcterms:W3CDTF">2024-11-11T08:20:50Z</dcterms:modified>
</cp:coreProperties>
</file>